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2" r:id="rId1"/>
  </p:sldMasterIdLst>
  <p:notesMasterIdLst>
    <p:notesMasterId r:id="rId11"/>
  </p:notesMasterIdLst>
  <p:sldIdLst>
    <p:sldId id="256" r:id="rId2"/>
    <p:sldId id="266" r:id="rId3"/>
    <p:sldId id="268" r:id="rId4"/>
    <p:sldId id="269" r:id="rId5"/>
    <p:sldId id="270" r:id="rId6"/>
    <p:sldId id="264" r:id="rId7"/>
    <p:sldId id="271" r:id="rId8"/>
    <p:sldId id="265" r:id="rId9"/>
    <p:sldId id="272" r:id="rId10"/>
  </p:sldIdLst>
  <p:sldSz cx="28870275" cy="162417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14">
          <p15:clr>
            <a:srgbClr val="A4A3A4"/>
          </p15:clr>
        </p15:guide>
        <p15:guide id="2" pos="909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3D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85" autoAdjust="0"/>
    <p:restoredTop sz="96370" autoAdjust="0"/>
  </p:normalViewPr>
  <p:slideViewPr>
    <p:cSldViewPr>
      <p:cViewPr varScale="1">
        <p:scale>
          <a:sx n="47" d="100"/>
          <a:sy n="47" d="100"/>
        </p:scale>
        <p:origin x="192" y="48"/>
      </p:cViewPr>
      <p:guideLst>
        <p:guide orient="horz" pos="5114"/>
        <p:guide pos="9091"/>
      </p:guideLst>
    </p:cSldViewPr>
  </p:slideViewPr>
  <p:outlineViewPr>
    <p:cViewPr>
      <p:scale>
        <a:sx n="33" d="100"/>
        <a:sy n="33" d="100"/>
      </p:scale>
      <p:origin x="0" y="-8358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86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D950F9EF-D10B-4865-9470-1A88E229029C}" type="datetime1">
              <a:rPr lang="ko-KR" altLang="en-US"/>
              <a:pPr lvl="0">
                <a:defRPr/>
              </a:pPr>
              <a:t>2025-08-12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1E6E885F-C4B7-4CB3-8643-83206473A37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E6E885F-C4B7-4CB3-8643-83206473A379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959CA-96D9-45F1-937D-47DCA04447CD}" type="datetime1">
              <a:rPr lang="en-US" altLang="ko-KR" smtClean="0"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7878D-9138-44C1-BADE-E32AB6BAE832}" type="datetime1">
              <a:rPr lang="en-US" altLang="ko-KR" smtClean="0"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13CBE-5B01-4C22-96E8-B2DA0D30244D}" type="datetime1">
              <a:rPr lang="en-US" altLang="ko-KR" smtClean="0"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A7F82-9CCC-4C1B-80D3-F497E155DBE8}" type="datetime1">
              <a:rPr lang="en-US" altLang="ko-KR" smtClean="0"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9585F-55DD-4041-9B1B-9A7BD9132EE0}" type="datetime1">
              <a:rPr lang="en-US" altLang="ko-KR" smtClean="0"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F62EE-2F90-453C-96E4-2A9D285C6AE0}" type="datetime1">
              <a:rPr lang="en-US" altLang="ko-KR" smtClean="0"/>
              <a:t>8/12/2025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0D10F-4B05-4659-A13F-F0EAAA610437}" type="datetime1">
              <a:rPr lang="en-US" altLang="ko-KR" smtClean="0"/>
              <a:t>8/12/2025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C046B-696C-4C59-B12A-74723E70E648}" type="datetime1">
              <a:rPr lang="en-US" altLang="ko-KR" smtClean="0"/>
              <a:t>8/12/2025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EDB5-AFE7-4293-91FF-DF97F3C65F42}" type="datetime1">
              <a:rPr lang="en-US" altLang="ko-KR" smtClean="0"/>
              <a:t>8/12/2025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26646-4666-4DEC-8F3B-891D5E783448}" type="datetime1">
              <a:rPr lang="en-US" altLang="ko-KR" smtClean="0"/>
              <a:t>8/12/2025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C0B84-60E8-4538-90E0-DDDB5ED783D1}" type="datetime1">
              <a:rPr lang="en-US" altLang="ko-KR" smtClean="0"/>
              <a:t>8/12/2025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2F58E-1631-4B89-B816-C9E699C2A736}" type="datetime1">
              <a:rPr lang="en-US" altLang="ko-KR" smtClean="0"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23731537" y="15436056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B6F15528-21DE-4FAA-801E-634DDDAF4B2B}" type="slidenum">
              <a:rPr lang="en-US" smtClean="0"/>
              <a:pPr algn="r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AutoShape 3">
            <a:extLst>
              <a:ext uri="{FF2B5EF4-FFF2-40B4-BE49-F238E27FC236}">
                <a16:creationId xmlns:a16="http://schemas.microsoft.com/office/drawing/2014/main" id="{5A4D2C60-80CB-4A0C-B176-A468E780C76E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0" y="1588"/>
            <a:ext cx="28870275" cy="16240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719310E2-8A85-44B4-9C41-4B4F284050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69614" y="10649723"/>
            <a:ext cx="6276334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7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Homework #11</a:t>
            </a:r>
            <a:endParaRPr kumimoji="0" lang="ko-KR" altLang="ko-KR" sz="7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Freeform 14">
            <a:extLst>
              <a:ext uri="{FF2B5EF4-FFF2-40B4-BE49-F238E27FC236}">
                <a16:creationId xmlns:a16="http://schemas.microsoft.com/office/drawing/2014/main" id="{EE87DF50-0FC5-42DB-83A5-BF8B61E14042}"/>
              </a:ext>
            </a:extLst>
          </p:cNvPr>
          <p:cNvSpPr>
            <a:spLocks/>
          </p:cNvSpPr>
          <p:nvPr/>
        </p:nvSpPr>
        <p:spPr bwMode="auto">
          <a:xfrm>
            <a:off x="13309600" y="12949238"/>
            <a:ext cx="14411325" cy="0"/>
          </a:xfrm>
          <a:custGeom>
            <a:avLst/>
            <a:gdLst>
              <a:gd name="T0" fmla="*/ 0 w 9078"/>
              <a:gd name="T1" fmla="*/ 9078 w 9078"/>
              <a:gd name="T2" fmla="*/ 0 w 9078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9078">
                <a:moveTo>
                  <a:pt x="0" y="0"/>
                </a:moveTo>
                <a:lnTo>
                  <a:pt x="907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8" name="Line 15">
            <a:extLst>
              <a:ext uri="{FF2B5EF4-FFF2-40B4-BE49-F238E27FC236}">
                <a16:creationId xmlns:a16="http://schemas.microsoft.com/office/drawing/2014/main" id="{019C0EFC-7502-4177-8580-D01A3C550F90}"/>
              </a:ext>
            </a:extLst>
          </p:cNvPr>
          <p:cNvSpPr>
            <a:spLocks noChangeShapeType="1"/>
          </p:cNvSpPr>
          <p:nvPr/>
        </p:nvSpPr>
        <p:spPr bwMode="auto">
          <a:xfrm>
            <a:off x="14469614" y="12121325"/>
            <a:ext cx="13290590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41E4FA-4BFA-4901-ACB6-F06A342D5B33}"/>
              </a:ext>
            </a:extLst>
          </p:cNvPr>
          <p:cNvSpPr txBox="1"/>
          <p:nvPr/>
        </p:nvSpPr>
        <p:spPr>
          <a:xfrm>
            <a:off x="22207537" y="12652911"/>
            <a:ext cx="457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rgbClr val="083D7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발표자 </a:t>
            </a:r>
            <a:r>
              <a:rPr lang="en-US" altLang="ko-KR" sz="3200" b="1" dirty="0">
                <a:solidFill>
                  <a:srgbClr val="083D7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3200" b="1" dirty="0" err="1">
                <a:solidFill>
                  <a:srgbClr val="083D7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신홍민</a:t>
            </a:r>
            <a:endParaRPr lang="ko-KR" altLang="en-US" sz="3200" b="1" dirty="0">
              <a:solidFill>
                <a:srgbClr val="083D7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3CAA85-C5A7-626D-024D-14FBE5ED64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reeform 24">
            <a:extLst>
              <a:ext uri="{FF2B5EF4-FFF2-40B4-BE49-F238E27FC236}">
                <a16:creationId xmlns:a16="http://schemas.microsoft.com/office/drawing/2014/main" id="{E8D8D0DF-4D67-7111-F9F2-E3298075D9B1}"/>
              </a:ext>
            </a:extLst>
          </p:cNvPr>
          <p:cNvSpPr/>
          <p:nvPr/>
        </p:nvSpPr>
        <p:spPr>
          <a:xfrm>
            <a:off x="2652712" y="3359150"/>
            <a:ext cx="9350375" cy="0"/>
          </a:xfrm>
          <a:custGeom>
            <a:avLst/>
            <a:gdLst>
              <a:gd name="T0" fmla="*/ 0 w 5890"/>
              <a:gd name="T1" fmla="*/ 5890 w 5890"/>
              <a:gd name="T2" fmla="*/ 0 w 5890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5890">
                <a:moveTo>
                  <a:pt x="0" y="0"/>
                </a:moveTo>
                <a:lnTo>
                  <a:pt x="589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5" name="Rectangle 22">
            <a:extLst>
              <a:ext uri="{FF2B5EF4-FFF2-40B4-BE49-F238E27FC236}">
                <a16:creationId xmlns:a16="http://schemas.microsoft.com/office/drawing/2014/main" id="{D727A696-D4F6-0CB7-C692-D425CC06642B}"/>
              </a:ext>
            </a:extLst>
          </p:cNvPr>
          <p:cNvSpPr>
            <a:spLocks noChangeArrowheads="1"/>
          </p:cNvSpPr>
          <p:nvPr/>
        </p:nvSpPr>
        <p:spPr>
          <a:xfrm>
            <a:off x="696912" y="958056"/>
            <a:ext cx="2832507" cy="110799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0" marR="0" lvl="0" indent="0" algn="l" defTabSz="9144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0" lang="ko-KR" altLang="en-US" sz="7200" b="0" i="0" u="none" strike="noStrike" cap="none" normalizeH="0" baseline="0" dirty="0">
                <a:solidFill>
                  <a:schemeClr val="tx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</a:t>
            </a:r>
            <a:r>
              <a:rPr kumimoji="0" lang="en-US" altLang="ko-KR" sz="7200" b="0" i="0" u="none" strike="noStrike" cap="none" normalizeH="0" baseline="0" dirty="0">
                <a:solidFill>
                  <a:schemeClr val="tx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</a:t>
            </a:r>
            <a:endParaRPr kumimoji="0" lang="ko-KR" altLang="ko-KR" sz="7200" b="0" i="0" u="none" strike="noStrike" cap="none" normalizeH="0" baseline="0" dirty="0">
              <a:solidFill>
                <a:schemeClr val="tx1"/>
              </a:solidFill>
              <a:effectLst/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7" name="Rectangle 23">
            <a:extLst>
              <a:ext uri="{FF2B5EF4-FFF2-40B4-BE49-F238E27FC236}">
                <a16:creationId xmlns:a16="http://schemas.microsoft.com/office/drawing/2014/main" id="{9C23C7F9-48B5-2330-57B4-B8025820C95C}"/>
              </a:ext>
            </a:extLst>
          </p:cNvPr>
          <p:cNvSpPr>
            <a:spLocks noChangeArrowheads="1"/>
          </p:cNvSpPr>
          <p:nvPr/>
        </p:nvSpPr>
        <p:spPr>
          <a:xfrm>
            <a:off x="725169" y="2638950"/>
            <a:ext cx="20892322" cy="73866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>
              <a:defRPr/>
            </a:pPr>
            <a:r>
              <a:rPr lang="en-US" altLang="ko-KR" sz="4800" dirty="0">
                <a:latin typeface="나눔스퀘어 ExtraBold"/>
                <a:ea typeface="나눔스퀘어 ExtraBold"/>
              </a:rPr>
              <a:t>Input A, B Pulse Wave </a:t>
            </a:r>
            <a:r>
              <a:rPr lang="ko-KR" altLang="en-US" sz="4800" dirty="0">
                <a:latin typeface="나눔스퀘어 ExtraBold"/>
                <a:ea typeface="나눔스퀘어 ExtraBold"/>
              </a:rPr>
              <a:t>입력 시 두 회로의 출력신호 설명 및 시뮬레이션 결과 비교</a:t>
            </a:r>
            <a:endParaRPr lang="ko-KR" altLang="ko-KR" sz="4800" dirty="0">
              <a:latin typeface="나눔스퀘어 ExtraBold"/>
              <a:ea typeface="나눔스퀘어 ExtraBold"/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142E20D2-8552-DA94-26AB-49BCBBD110C0}"/>
              </a:ext>
            </a:extLst>
          </p:cNvPr>
          <p:cNvSpPr>
            <a:spLocks noChangeArrowheads="1"/>
          </p:cNvSpPr>
          <p:nvPr/>
        </p:nvSpPr>
        <p:spPr>
          <a:xfrm>
            <a:off x="-46038" y="-23813"/>
            <a:ext cx="28916312" cy="85725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6" name="Line 25">
            <a:extLst>
              <a:ext uri="{FF2B5EF4-FFF2-40B4-BE49-F238E27FC236}">
                <a16:creationId xmlns:a16="http://schemas.microsoft.com/office/drawing/2014/main" id="{6112C81F-3C97-7549-769E-3BA9C0C8D473}"/>
              </a:ext>
            </a:extLst>
          </p:cNvPr>
          <p:cNvSpPr>
            <a:spLocks noChangeShapeType="1"/>
          </p:cNvSpPr>
          <p:nvPr/>
        </p:nvSpPr>
        <p:spPr>
          <a:xfrm>
            <a:off x="671512" y="2268537"/>
            <a:ext cx="21993224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4525D095-E6A8-A5AB-FF4D-2852E3417864}"/>
              </a:ext>
            </a:extLst>
          </p:cNvPr>
          <p:cNvSpPr>
            <a:spLocks noChangeArrowheads="1"/>
          </p:cNvSpPr>
          <p:nvPr/>
        </p:nvSpPr>
        <p:spPr>
          <a:xfrm>
            <a:off x="26018532" y="-23813"/>
            <a:ext cx="2851744" cy="16292513"/>
          </a:xfrm>
          <a:prstGeom prst="rect">
            <a:avLst/>
          </a:prstGeom>
          <a:solidFill>
            <a:srgbClr val="083D76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" name="Rectangle 23">
            <a:extLst>
              <a:ext uri="{FF2B5EF4-FFF2-40B4-BE49-F238E27FC236}">
                <a16:creationId xmlns:a16="http://schemas.microsoft.com/office/drawing/2014/main" id="{6E96DC94-A40C-8FD2-CAA3-F60CD8B54AFA}"/>
              </a:ext>
            </a:extLst>
          </p:cNvPr>
          <p:cNvSpPr>
            <a:spLocks noChangeArrowheads="1"/>
          </p:cNvSpPr>
          <p:nvPr/>
        </p:nvSpPr>
        <p:spPr>
          <a:xfrm>
            <a:off x="9405937" y="15283657"/>
            <a:ext cx="6594476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 algn="ctr">
              <a:defRPr/>
            </a:pPr>
            <a:r>
              <a:rPr lang="en-US" altLang="ko-KR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Figure 1 &gt; Schematic 1</a:t>
            </a:r>
          </a:p>
        </p:txBody>
      </p:sp>
      <p:pic>
        <p:nvPicPr>
          <p:cNvPr id="181" name="그림 180">
            <a:extLst>
              <a:ext uri="{FF2B5EF4-FFF2-40B4-BE49-F238E27FC236}">
                <a16:creationId xmlns:a16="http://schemas.microsoft.com/office/drawing/2014/main" id="{577D8594-37C5-1B2E-A664-A0BBFD291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5935" y="3896627"/>
            <a:ext cx="10614481" cy="11263492"/>
          </a:xfrm>
          <a:prstGeom prst="rect">
            <a:avLst/>
          </a:prstGeom>
        </p:spPr>
      </p:pic>
      <p:sp>
        <p:nvSpPr>
          <p:cNvPr id="182" name="Rectangle 23">
            <a:extLst>
              <a:ext uri="{FF2B5EF4-FFF2-40B4-BE49-F238E27FC236}">
                <a16:creationId xmlns:a16="http://schemas.microsoft.com/office/drawing/2014/main" id="{B8839589-5304-801B-59AA-9C04ABB87BC0}"/>
              </a:ext>
            </a:extLst>
          </p:cNvPr>
          <p:cNvSpPr>
            <a:spLocks noChangeArrowheads="1"/>
          </p:cNvSpPr>
          <p:nvPr/>
        </p:nvSpPr>
        <p:spPr>
          <a:xfrm>
            <a:off x="14202493" y="4135150"/>
            <a:ext cx="7018931" cy="39857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>
              <a:defRPr/>
            </a:pP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INPUT A</a:t>
            </a:r>
            <a:r>
              <a:rPr lang="ko-KR" altLang="en-US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 </a:t>
            </a: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SETTING</a:t>
            </a:r>
          </a:p>
          <a:p>
            <a:pPr lvl="0">
              <a:defRPr/>
            </a:pPr>
            <a:r>
              <a:rPr lang="ko-KR" altLang="en-US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주기 </a:t>
            </a: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: 1ms</a:t>
            </a:r>
          </a:p>
          <a:p>
            <a:pPr lvl="0">
              <a:defRPr/>
            </a:pPr>
            <a:r>
              <a:rPr lang="ko-KR" altLang="en-US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진폭 </a:t>
            </a: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: 5V</a:t>
            </a:r>
          </a:p>
          <a:p>
            <a:pPr lvl="0">
              <a:defRPr/>
            </a:pPr>
            <a:endParaRPr lang="en-US" altLang="ko-KR" sz="3700" b="1" dirty="0">
              <a:solidFill>
                <a:srgbClr val="FF0000"/>
              </a:solidFill>
              <a:latin typeface="나눔스퀘어 ExtraBold"/>
              <a:ea typeface="나눔스퀘어 ExtraBold"/>
            </a:endParaRPr>
          </a:p>
          <a:p>
            <a:pPr lvl="0">
              <a:defRPr/>
            </a:pP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INPUT B SETTING</a:t>
            </a:r>
          </a:p>
          <a:p>
            <a:pPr lvl="0">
              <a:defRPr/>
            </a:pPr>
            <a:r>
              <a:rPr lang="ko-KR" altLang="en-US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주기 </a:t>
            </a: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: 2ms</a:t>
            </a:r>
          </a:p>
          <a:p>
            <a:pPr lvl="0">
              <a:defRPr/>
            </a:pPr>
            <a:r>
              <a:rPr lang="ko-KR" altLang="en-US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진폭 </a:t>
            </a: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: 5V</a:t>
            </a:r>
          </a:p>
        </p:txBody>
      </p:sp>
    </p:spTree>
    <p:extLst>
      <p:ext uri="{BB962C8B-B14F-4D97-AF65-F5344CB8AC3E}">
        <p14:creationId xmlns:p14="http://schemas.microsoft.com/office/powerpoint/2010/main" val="2171348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8ED191-E3CA-1378-81FF-2A53F70E54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reeform 24">
            <a:extLst>
              <a:ext uri="{FF2B5EF4-FFF2-40B4-BE49-F238E27FC236}">
                <a16:creationId xmlns:a16="http://schemas.microsoft.com/office/drawing/2014/main" id="{688E6D3A-A57A-67C0-149B-EA282E7732D0}"/>
              </a:ext>
            </a:extLst>
          </p:cNvPr>
          <p:cNvSpPr/>
          <p:nvPr/>
        </p:nvSpPr>
        <p:spPr>
          <a:xfrm>
            <a:off x="2652712" y="3940254"/>
            <a:ext cx="9350375" cy="0"/>
          </a:xfrm>
          <a:custGeom>
            <a:avLst/>
            <a:gdLst>
              <a:gd name="T0" fmla="*/ 0 w 5890"/>
              <a:gd name="T1" fmla="*/ 5890 w 5890"/>
              <a:gd name="T2" fmla="*/ 0 w 5890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5890">
                <a:moveTo>
                  <a:pt x="0" y="0"/>
                </a:moveTo>
                <a:lnTo>
                  <a:pt x="589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5" name="Rectangle 22">
            <a:extLst>
              <a:ext uri="{FF2B5EF4-FFF2-40B4-BE49-F238E27FC236}">
                <a16:creationId xmlns:a16="http://schemas.microsoft.com/office/drawing/2014/main" id="{EC1624DA-A0F3-E094-B570-E639AF764695}"/>
              </a:ext>
            </a:extLst>
          </p:cNvPr>
          <p:cNvSpPr>
            <a:spLocks noChangeArrowheads="1"/>
          </p:cNvSpPr>
          <p:nvPr/>
        </p:nvSpPr>
        <p:spPr>
          <a:xfrm>
            <a:off x="696912" y="958056"/>
            <a:ext cx="2832507" cy="110799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0" marR="0" lvl="0" indent="0" algn="l" defTabSz="9144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0" lang="ko-KR" altLang="en-US" sz="7200" b="0" i="0" u="none" strike="noStrike" cap="none" normalizeH="0" baseline="0" dirty="0">
                <a:solidFill>
                  <a:schemeClr val="tx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</a:t>
            </a:r>
            <a:r>
              <a:rPr kumimoji="0" lang="en-US" altLang="ko-KR" sz="7200" b="0" i="0" u="none" strike="noStrike" cap="none" normalizeH="0" baseline="0" dirty="0">
                <a:solidFill>
                  <a:schemeClr val="tx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</a:t>
            </a:r>
            <a:endParaRPr kumimoji="0" lang="ko-KR" altLang="ko-KR" sz="7200" b="0" i="0" u="none" strike="noStrike" cap="none" normalizeH="0" baseline="0" dirty="0">
              <a:solidFill>
                <a:schemeClr val="tx1"/>
              </a:solidFill>
              <a:effectLst/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7" name="Rectangle 23">
            <a:extLst>
              <a:ext uri="{FF2B5EF4-FFF2-40B4-BE49-F238E27FC236}">
                <a16:creationId xmlns:a16="http://schemas.microsoft.com/office/drawing/2014/main" id="{1F340B15-C0A3-34E7-1010-CA3FA517BADA}"/>
              </a:ext>
            </a:extLst>
          </p:cNvPr>
          <p:cNvSpPr>
            <a:spLocks noChangeArrowheads="1"/>
          </p:cNvSpPr>
          <p:nvPr/>
        </p:nvSpPr>
        <p:spPr>
          <a:xfrm>
            <a:off x="725169" y="2638950"/>
            <a:ext cx="20892322" cy="73866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>
              <a:defRPr/>
            </a:pPr>
            <a:r>
              <a:rPr lang="en-US" altLang="ko-KR" sz="4800" dirty="0">
                <a:latin typeface="나눔스퀘어 ExtraBold"/>
                <a:ea typeface="나눔스퀘어 ExtraBold"/>
              </a:rPr>
              <a:t>Input A, B Pulse Wave </a:t>
            </a:r>
            <a:r>
              <a:rPr lang="ko-KR" altLang="en-US" sz="4800" dirty="0">
                <a:latin typeface="나눔스퀘어 ExtraBold"/>
                <a:ea typeface="나눔스퀘어 ExtraBold"/>
              </a:rPr>
              <a:t>입력 시 두 회로의 출력신호 설명 및 시뮬레이션 결과 비교</a:t>
            </a:r>
            <a:endParaRPr lang="ko-KR" altLang="ko-KR" sz="4800" dirty="0">
              <a:latin typeface="나눔스퀘어 ExtraBold"/>
              <a:ea typeface="나눔스퀘어 ExtraBold"/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60664BED-AEBD-8844-5BA5-DE45AC215735}"/>
              </a:ext>
            </a:extLst>
          </p:cNvPr>
          <p:cNvSpPr>
            <a:spLocks noChangeArrowheads="1"/>
          </p:cNvSpPr>
          <p:nvPr/>
        </p:nvSpPr>
        <p:spPr>
          <a:xfrm>
            <a:off x="-46038" y="-23813"/>
            <a:ext cx="28916312" cy="85725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6" name="Line 25">
            <a:extLst>
              <a:ext uri="{FF2B5EF4-FFF2-40B4-BE49-F238E27FC236}">
                <a16:creationId xmlns:a16="http://schemas.microsoft.com/office/drawing/2014/main" id="{6B1037E6-7B6B-1024-075C-E1A616A1F49E}"/>
              </a:ext>
            </a:extLst>
          </p:cNvPr>
          <p:cNvSpPr>
            <a:spLocks noChangeShapeType="1"/>
          </p:cNvSpPr>
          <p:nvPr/>
        </p:nvSpPr>
        <p:spPr>
          <a:xfrm>
            <a:off x="671512" y="2268537"/>
            <a:ext cx="21993224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12D2DF02-E8C1-2686-B169-E15473081FFF}"/>
              </a:ext>
            </a:extLst>
          </p:cNvPr>
          <p:cNvSpPr>
            <a:spLocks noChangeArrowheads="1"/>
          </p:cNvSpPr>
          <p:nvPr/>
        </p:nvSpPr>
        <p:spPr>
          <a:xfrm>
            <a:off x="26018532" y="-23813"/>
            <a:ext cx="2851744" cy="16292513"/>
          </a:xfrm>
          <a:prstGeom prst="rect">
            <a:avLst/>
          </a:prstGeom>
          <a:solidFill>
            <a:srgbClr val="083D76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graphicFrame>
        <p:nvGraphicFramePr>
          <p:cNvPr id="168" name="표 167">
            <a:extLst>
              <a:ext uri="{FF2B5EF4-FFF2-40B4-BE49-F238E27FC236}">
                <a16:creationId xmlns:a16="http://schemas.microsoft.com/office/drawing/2014/main" id="{0074AD65-687D-6D7D-D9C7-DDDC71234D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6571931"/>
              </p:ext>
            </p:extLst>
          </p:nvPr>
        </p:nvGraphicFramePr>
        <p:xfrm>
          <a:off x="16677184" y="5664576"/>
          <a:ext cx="6705600" cy="350520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235200">
                  <a:extLst>
                    <a:ext uri="{9D8B030D-6E8A-4147-A177-3AD203B41FA5}">
                      <a16:colId xmlns:a16="http://schemas.microsoft.com/office/drawing/2014/main" val="3298571216"/>
                    </a:ext>
                  </a:extLst>
                </a:gridCol>
                <a:gridCol w="2235200">
                  <a:extLst>
                    <a:ext uri="{9D8B030D-6E8A-4147-A177-3AD203B41FA5}">
                      <a16:colId xmlns:a16="http://schemas.microsoft.com/office/drawing/2014/main" val="1785186543"/>
                    </a:ext>
                  </a:extLst>
                </a:gridCol>
                <a:gridCol w="2235200">
                  <a:extLst>
                    <a:ext uri="{9D8B030D-6E8A-4147-A177-3AD203B41FA5}">
                      <a16:colId xmlns:a16="http://schemas.microsoft.com/office/drawing/2014/main" val="1740374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A</a:t>
                      </a:r>
                      <a:endParaRPr lang="ko-KR" altLang="en-US" sz="4000" dirty="0"/>
                    </a:p>
                  </a:txBody>
                  <a:tcPr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B</a:t>
                      </a:r>
                      <a:endParaRPr lang="ko-KR" altLang="en-US" sz="40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OUT</a:t>
                      </a:r>
                      <a:endParaRPr lang="ko-KR" altLang="en-US" sz="4000" dirty="0"/>
                    </a:p>
                  </a:txBody>
                  <a:tcPr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2019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L</a:t>
                      </a:r>
                      <a:endParaRPr lang="ko-KR" altLang="en-US" sz="4000" dirty="0"/>
                    </a:p>
                  </a:txBody>
                  <a:tcPr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L</a:t>
                      </a:r>
                      <a:endParaRPr lang="ko-KR" altLang="en-US" sz="40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L</a:t>
                      </a:r>
                      <a:endParaRPr lang="ko-KR" altLang="en-US" sz="4000" dirty="0"/>
                    </a:p>
                  </a:txBody>
                  <a:tcPr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48193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L</a:t>
                      </a:r>
                      <a:endParaRPr lang="ko-KR" altLang="en-US" sz="4000" dirty="0"/>
                    </a:p>
                  </a:txBody>
                  <a:tcPr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H</a:t>
                      </a:r>
                      <a:endParaRPr lang="ko-KR" altLang="en-US" sz="40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H</a:t>
                      </a:r>
                      <a:endParaRPr lang="ko-KR" altLang="en-US" sz="4000" dirty="0"/>
                    </a:p>
                  </a:txBody>
                  <a:tcPr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81513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H</a:t>
                      </a:r>
                      <a:endParaRPr lang="ko-KR" altLang="en-US" sz="4000" dirty="0"/>
                    </a:p>
                  </a:txBody>
                  <a:tcPr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L</a:t>
                      </a:r>
                      <a:endParaRPr lang="ko-KR" altLang="en-US" sz="40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H</a:t>
                      </a:r>
                      <a:endParaRPr lang="ko-KR" altLang="en-US" sz="4000" dirty="0"/>
                    </a:p>
                  </a:txBody>
                  <a:tcPr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561858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H</a:t>
                      </a:r>
                      <a:endParaRPr lang="ko-KR" altLang="en-US" sz="4000" dirty="0"/>
                    </a:p>
                  </a:txBody>
                  <a:tcPr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H</a:t>
                      </a:r>
                      <a:endParaRPr lang="ko-KR" altLang="en-US" sz="40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H</a:t>
                      </a:r>
                      <a:endParaRPr lang="ko-KR" altLang="en-US" sz="4000" dirty="0"/>
                    </a:p>
                  </a:txBody>
                  <a:tcPr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28636164"/>
                  </a:ext>
                </a:extLst>
              </a:tr>
            </a:tbl>
          </a:graphicData>
        </a:graphic>
      </p:graphicFrame>
      <p:sp>
        <p:nvSpPr>
          <p:cNvPr id="169" name="Rectangle 23">
            <a:extLst>
              <a:ext uri="{FF2B5EF4-FFF2-40B4-BE49-F238E27FC236}">
                <a16:creationId xmlns:a16="http://schemas.microsoft.com/office/drawing/2014/main" id="{E6FEDCFC-8DB1-B26B-78FA-F4C132953169}"/>
              </a:ext>
            </a:extLst>
          </p:cNvPr>
          <p:cNvSpPr>
            <a:spLocks noChangeArrowheads="1"/>
          </p:cNvSpPr>
          <p:nvPr/>
        </p:nvSpPr>
        <p:spPr>
          <a:xfrm>
            <a:off x="5207763" y="10726438"/>
            <a:ext cx="5855694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 algn="ctr">
              <a:defRPr/>
            </a:pPr>
            <a:r>
              <a:rPr lang="en-US" altLang="ko-KR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Figure 2 &gt; </a:t>
            </a:r>
            <a:r>
              <a:rPr lang="ko-KR" altLang="en-US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시뮬레이션 결과</a:t>
            </a:r>
            <a:endParaRPr lang="en-US" altLang="ko-KR" sz="28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0" name="Rectangle 23">
            <a:extLst>
              <a:ext uri="{FF2B5EF4-FFF2-40B4-BE49-F238E27FC236}">
                <a16:creationId xmlns:a16="http://schemas.microsoft.com/office/drawing/2014/main" id="{F85AC5CC-A887-A2E4-E45E-40B4DAE043EB}"/>
              </a:ext>
            </a:extLst>
          </p:cNvPr>
          <p:cNvSpPr>
            <a:spLocks noChangeArrowheads="1"/>
          </p:cNvSpPr>
          <p:nvPr/>
        </p:nvSpPr>
        <p:spPr>
          <a:xfrm>
            <a:off x="17102137" y="9243220"/>
            <a:ext cx="5855694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 algn="ctr">
              <a:defRPr/>
            </a:pPr>
            <a:r>
              <a:rPr lang="en-US" altLang="ko-KR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Table 1 &gt; </a:t>
            </a:r>
            <a:r>
              <a:rPr lang="ko-KR" altLang="en-US" sz="2800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진리표</a:t>
            </a:r>
            <a:endParaRPr lang="en-US" altLang="ko-KR" sz="28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5" name="Rectangle 23">
            <a:extLst>
              <a:ext uri="{FF2B5EF4-FFF2-40B4-BE49-F238E27FC236}">
                <a16:creationId xmlns:a16="http://schemas.microsoft.com/office/drawing/2014/main" id="{D0445E1A-C101-48D5-B07B-8B65544635F9}"/>
              </a:ext>
            </a:extLst>
          </p:cNvPr>
          <p:cNvSpPr>
            <a:spLocks noChangeArrowheads="1"/>
          </p:cNvSpPr>
          <p:nvPr/>
        </p:nvSpPr>
        <p:spPr>
          <a:xfrm>
            <a:off x="16712606" y="10037046"/>
            <a:ext cx="7018931" cy="11387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>
              <a:defRPr/>
            </a:pP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시뮬레이션 결과 확인 시 </a:t>
            </a:r>
            <a:endParaRPr lang="en-US" altLang="ko-KR" sz="3700" b="1" dirty="0">
              <a:solidFill>
                <a:srgbClr val="000000"/>
              </a:solidFill>
              <a:latin typeface="나눔스퀘어 ExtraBold"/>
              <a:ea typeface="나눔스퀘어 ExtraBold"/>
            </a:endParaRPr>
          </a:p>
          <a:p>
            <a:pPr lvl="0">
              <a:defRPr/>
            </a:pP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진리표와 같이 결과 출력됨을 확인</a:t>
            </a:r>
            <a:endParaRPr lang="en-US" altLang="ko-KR" sz="3700" b="1" dirty="0">
              <a:solidFill>
                <a:srgbClr val="000000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56" name="Rectangle 23">
            <a:extLst>
              <a:ext uri="{FF2B5EF4-FFF2-40B4-BE49-F238E27FC236}">
                <a16:creationId xmlns:a16="http://schemas.microsoft.com/office/drawing/2014/main" id="{388E1DEC-7298-1ECD-31F9-D7B8BE160C2F}"/>
              </a:ext>
            </a:extLst>
          </p:cNvPr>
          <p:cNvSpPr>
            <a:spLocks noChangeArrowheads="1"/>
          </p:cNvSpPr>
          <p:nvPr/>
        </p:nvSpPr>
        <p:spPr>
          <a:xfrm>
            <a:off x="11442276" y="12615801"/>
            <a:ext cx="9609732" cy="20313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>
              <a:defRPr/>
            </a:pPr>
            <a:r>
              <a:rPr lang="ko-KR" altLang="en-US" sz="44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결론 </a:t>
            </a:r>
            <a:r>
              <a:rPr lang="en-US" altLang="ko-KR" sz="44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: </a:t>
            </a:r>
          </a:p>
          <a:p>
            <a:pPr lvl="0">
              <a:defRPr/>
            </a:pPr>
            <a:r>
              <a:rPr lang="en-US" altLang="ko-KR" sz="44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  Schematic</a:t>
            </a:r>
            <a:r>
              <a:rPr lang="ko-KR" altLang="en-US" sz="44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 </a:t>
            </a:r>
            <a:r>
              <a:rPr lang="en-US" altLang="ko-KR" sz="44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1</a:t>
            </a:r>
            <a:r>
              <a:rPr lang="ko-KR" altLang="en-US" sz="44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은 </a:t>
            </a:r>
            <a:r>
              <a:rPr lang="ko-KR" altLang="en-US" sz="4400" b="1" dirty="0" err="1">
                <a:solidFill>
                  <a:srgbClr val="000000"/>
                </a:solidFill>
                <a:latin typeface="나눔스퀘어 ExtraBold"/>
                <a:ea typeface="나눔스퀘어 ExtraBold"/>
              </a:rPr>
              <a:t>진리표</a:t>
            </a:r>
            <a:r>
              <a:rPr lang="ko-KR" altLang="en-US" sz="44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 분석 시 </a:t>
            </a:r>
            <a:endParaRPr lang="en-US" altLang="ko-KR" sz="4400" b="1" dirty="0">
              <a:solidFill>
                <a:srgbClr val="000000"/>
              </a:solidFill>
              <a:latin typeface="나눔스퀘어 ExtraBold"/>
              <a:ea typeface="나눔스퀘어 ExtraBold"/>
            </a:endParaRPr>
          </a:p>
          <a:p>
            <a:pPr lvl="0">
              <a:defRPr/>
            </a:pPr>
            <a:r>
              <a:rPr lang="en-US" altLang="ko-KR" sz="44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  </a:t>
            </a:r>
            <a:r>
              <a:rPr lang="en-US" altLang="ko-KR" sz="44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OR GATE</a:t>
            </a:r>
            <a:r>
              <a:rPr lang="ko-KR" altLang="en-US" sz="44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와 비슷함을</a:t>
            </a:r>
            <a:r>
              <a:rPr lang="ko-KR" altLang="en-US" sz="44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 확인</a:t>
            </a:r>
            <a:endParaRPr lang="en-US" altLang="ko-KR" sz="4400" b="1" dirty="0">
              <a:solidFill>
                <a:srgbClr val="000000"/>
              </a:solidFill>
              <a:latin typeface="나눔스퀘어 ExtraBold"/>
              <a:ea typeface="나눔스퀘어 ExtraBold"/>
            </a:endParaRPr>
          </a:p>
        </p:txBody>
      </p:sp>
      <p:pic>
        <p:nvPicPr>
          <p:cNvPr id="101" name="그림 100">
            <a:extLst>
              <a:ext uri="{FF2B5EF4-FFF2-40B4-BE49-F238E27FC236}">
                <a16:creationId xmlns:a16="http://schemas.microsoft.com/office/drawing/2014/main" id="{DC33E20F-E689-D651-C80E-04F920FFC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37" y="5237046"/>
            <a:ext cx="15899746" cy="542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040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D5A102-5875-8EE8-6C2C-82BEBD2A8F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D0B71409-FC75-8DA2-AC40-12F14A389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3872" y="3748026"/>
            <a:ext cx="10623622" cy="11412093"/>
          </a:xfrm>
          <a:prstGeom prst="rect">
            <a:avLst/>
          </a:prstGeom>
        </p:spPr>
      </p:pic>
      <p:sp>
        <p:nvSpPr>
          <p:cNvPr id="78" name="Freeform 24">
            <a:extLst>
              <a:ext uri="{FF2B5EF4-FFF2-40B4-BE49-F238E27FC236}">
                <a16:creationId xmlns:a16="http://schemas.microsoft.com/office/drawing/2014/main" id="{4700273E-E95A-8B20-3766-0A5D15DECD21}"/>
              </a:ext>
            </a:extLst>
          </p:cNvPr>
          <p:cNvSpPr/>
          <p:nvPr/>
        </p:nvSpPr>
        <p:spPr>
          <a:xfrm>
            <a:off x="2652712" y="3359150"/>
            <a:ext cx="9350375" cy="0"/>
          </a:xfrm>
          <a:custGeom>
            <a:avLst/>
            <a:gdLst>
              <a:gd name="T0" fmla="*/ 0 w 5890"/>
              <a:gd name="T1" fmla="*/ 5890 w 5890"/>
              <a:gd name="T2" fmla="*/ 0 w 5890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5890">
                <a:moveTo>
                  <a:pt x="0" y="0"/>
                </a:moveTo>
                <a:lnTo>
                  <a:pt x="589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5" name="Rectangle 22">
            <a:extLst>
              <a:ext uri="{FF2B5EF4-FFF2-40B4-BE49-F238E27FC236}">
                <a16:creationId xmlns:a16="http://schemas.microsoft.com/office/drawing/2014/main" id="{018CE805-6B0C-D9ED-DC66-620C24B98A6C}"/>
              </a:ext>
            </a:extLst>
          </p:cNvPr>
          <p:cNvSpPr>
            <a:spLocks noChangeArrowheads="1"/>
          </p:cNvSpPr>
          <p:nvPr/>
        </p:nvSpPr>
        <p:spPr>
          <a:xfrm>
            <a:off x="696912" y="958056"/>
            <a:ext cx="2832507" cy="110799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0" marR="0" lvl="0" indent="0" algn="l" defTabSz="9144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0" lang="ko-KR" altLang="en-US" sz="7200" b="0" i="0" u="none" strike="noStrike" cap="none" normalizeH="0" baseline="0" dirty="0">
                <a:solidFill>
                  <a:schemeClr val="tx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</a:t>
            </a:r>
            <a:r>
              <a:rPr kumimoji="0" lang="en-US" altLang="ko-KR" sz="7200" b="0" i="0" u="none" strike="noStrike" cap="none" normalizeH="0" baseline="0" dirty="0">
                <a:solidFill>
                  <a:schemeClr val="tx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</a:t>
            </a:r>
            <a:endParaRPr kumimoji="0" lang="ko-KR" altLang="ko-KR" sz="7200" b="0" i="0" u="none" strike="noStrike" cap="none" normalizeH="0" baseline="0" dirty="0">
              <a:solidFill>
                <a:schemeClr val="tx1"/>
              </a:solidFill>
              <a:effectLst/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7" name="Rectangle 23">
            <a:extLst>
              <a:ext uri="{FF2B5EF4-FFF2-40B4-BE49-F238E27FC236}">
                <a16:creationId xmlns:a16="http://schemas.microsoft.com/office/drawing/2014/main" id="{FF975F37-B7DE-1998-B894-085084BDDD9D}"/>
              </a:ext>
            </a:extLst>
          </p:cNvPr>
          <p:cNvSpPr>
            <a:spLocks noChangeArrowheads="1"/>
          </p:cNvSpPr>
          <p:nvPr/>
        </p:nvSpPr>
        <p:spPr>
          <a:xfrm>
            <a:off x="725169" y="2638950"/>
            <a:ext cx="20892322" cy="73866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>
              <a:defRPr/>
            </a:pPr>
            <a:r>
              <a:rPr lang="en-US" altLang="ko-KR" sz="4800" dirty="0">
                <a:latin typeface="나눔스퀘어 ExtraBold"/>
                <a:ea typeface="나눔스퀘어 ExtraBold"/>
              </a:rPr>
              <a:t>Input A, B Pulse Wave </a:t>
            </a:r>
            <a:r>
              <a:rPr lang="ko-KR" altLang="en-US" sz="4800" dirty="0">
                <a:latin typeface="나눔스퀘어 ExtraBold"/>
                <a:ea typeface="나눔스퀘어 ExtraBold"/>
              </a:rPr>
              <a:t>입력 시 두 회로의 출력신호 설명 및 시뮬레이션 결과 비교</a:t>
            </a:r>
            <a:endParaRPr lang="ko-KR" altLang="ko-KR" sz="4800" dirty="0">
              <a:latin typeface="나눔스퀘어 ExtraBold"/>
              <a:ea typeface="나눔스퀘어 ExtraBold"/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A4FA3342-4DCE-E5AD-11CC-F8659E78BFD3}"/>
              </a:ext>
            </a:extLst>
          </p:cNvPr>
          <p:cNvSpPr>
            <a:spLocks noChangeArrowheads="1"/>
          </p:cNvSpPr>
          <p:nvPr/>
        </p:nvSpPr>
        <p:spPr>
          <a:xfrm>
            <a:off x="-46038" y="-23813"/>
            <a:ext cx="28916312" cy="85725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6" name="Line 25">
            <a:extLst>
              <a:ext uri="{FF2B5EF4-FFF2-40B4-BE49-F238E27FC236}">
                <a16:creationId xmlns:a16="http://schemas.microsoft.com/office/drawing/2014/main" id="{398E5EED-CE58-BA79-6C45-AC668335C546}"/>
              </a:ext>
            </a:extLst>
          </p:cNvPr>
          <p:cNvSpPr>
            <a:spLocks noChangeShapeType="1"/>
          </p:cNvSpPr>
          <p:nvPr/>
        </p:nvSpPr>
        <p:spPr>
          <a:xfrm>
            <a:off x="671512" y="2268537"/>
            <a:ext cx="21993224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B532CB3C-C13E-79F7-A924-26491F21E618}"/>
              </a:ext>
            </a:extLst>
          </p:cNvPr>
          <p:cNvSpPr>
            <a:spLocks noChangeArrowheads="1"/>
          </p:cNvSpPr>
          <p:nvPr/>
        </p:nvSpPr>
        <p:spPr>
          <a:xfrm>
            <a:off x="26018532" y="-23813"/>
            <a:ext cx="2851744" cy="16292513"/>
          </a:xfrm>
          <a:prstGeom prst="rect">
            <a:avLst/>
          </a:prstGeom>
          <a:solidFill>
            <a:srgbClr val="083D76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5" name="Rectangle 23">
            <a:extLst>
              <a:ext uri="{FF2B5EF4-FFF2-40B4-BE49-F238E27FC236}">
                <a16:creationId xmlns:a16="http://schemas.microsoft.com/office/drawing/2014/main" id="{272D4F7A-666E-A46B-3FD9-68AB1D53ED72}"/>
              </a:ext>
            </a:extLst>
          </p:cNvPr>
          <p:cNvSpPr>
            <a:spLocks noChangeArrowheads="1"/>
          </p:cNvSpPr>
          <p:nvPr/>
        </p:nvSpPr>
        <p:spPr>
          <a:xfrm>
            <a:off x="9418445" y="15283657"/>
            <a:ext cx="6594476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 algn="ctr">
              <a:defRPr/>
            </a:pPr>
            <a:r>
              <a:rPr lang="en-US" altLang="ko-KR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Figure 3 &gt; Schematic 2</a:t>
            </a:r>
          </a:p>
        </p:txBody>
      </p:sp>
      <p:sp>
        <p:nvSpPr>
          <p:cNvPr id="8" name="Rectangle 23">
            <a:extLst>
              <a:ext uri="{FF2B5EF4-FFF2-40B4-BE49-F238E27FC236}">
                <a16:creationId xmlns:a16="http://schemas.microsoft.com/office/drawing/2014/main" id="{CC013465-9A26-4D1C-E1A9-5C81A60249B9}"/>
              </a:ext>
            </a:extLst>
          </p:cNvPr>
          <p:cNvSpPr>
            <a:spLocks noChangeArrowheads="1"/>
          </p:cNvSpPr>
          <p:nvPr/>
        </p:nvSpPr>
        <p:spPr>
          <a:xfrm>
            <a:off x="16340137" y="4135150"/>
            <a:ext cx="7018931" cy="39857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>
              <a:defRPr/>
            </a:pP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INPUT A</a:t>
            </a:r>
            <a:r>
              <a:rPr lang="ko-KR" altLang="en-US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 </a:t>
            </a: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SETTING</a:t>
            </a:r>
          </a:p>
          <a:p>
            <a:pPr lvl="0">
              <a:defRPr/>
            </a:pPr>
            <a:r>
              <a:rPr lang="ko-KR" altLang="en-US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주기 </a:t>
            </a: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: 1ms</a:t>
            </a:r>
          </a:p>
          <a:p>
            <a:pPr lvl="0">
              <a:defRPr/>
            </a:pPr>
            <a:r>
              <a:rPr lang="ko-KR" altLang="en-US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진폭 </a:t>
            </a: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: 5V</a:t>
            </a:r>
          </a:p>
          <a:p>
            <a:pPr lvl="0">
              <a:defRPr/>
            </a:pPr>
            <a:endParaRPr lang="en-US" altLang="ko-KR" sz="3700" b="1" dirty="0">
              <a:solidFill>
                <a:srgbClr val="FF0000"/>
              </a:solidFill>
              <a:latin typeface="나눔스퀘어 ExtraBold"/>
              <a:ea typeface="나눔스퀘어 ExtraBold"/>
            </a:endParaRPr>
          </a:p>
          <a:p>
            <a:pPr lvl="0">
              <a:defRPr/>
            </a:pP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INPUT B SETTING</a:t>
            </a:r>
          </a:p>
          <a:p>
            <a:pPr lvl="0">
              <a:defRPr/>
            </a:pPr>
            <a:r>
              <a:rPr lang="ko-KR" altLang="en-US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주기 </a:t>
            </a: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: 2ms</a:t>
            </a:r>
          </a:p>
          <a:p>
            <a:pPr lvl="0">
              <a:defRPr/>
            </a:pPr>
            <a:r>
              <a:rPr lang="ko-KR" altLang="en-US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진폭 </a:t>
            </a: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: 5V</a:t>
            </a:r>
          </a:p>
        </p:txBody>
      </p:sp>
    </p:spTree>
    <p:extLst>
      <p:ext uri="{BB962C8B-B14F-4D97-AF65-F5344CB8AC3E}">
        <p14:creationId xmlns:p14="http://schemas.microsoft.com/office/powerpoint/2010/main" val="1276236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04453-19A0-97D2-364C-F1AC547940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reeform 24">
            <a:extLst>
              <a:ext uri="{FF2B5EF4-FFF2-40B4-BE49-F238E27FC236}">
                <a16:creationId xmlns:a16="http://schemas.microsoft.com/office/drawing/2014/main" id="{1909FE63-3829-F6C1-3B06-14941A233356}"/>
              </a:ext>
            </a:extLst>
          </p:cNvPr>
          <p:cNvSpPr/>
          <p:nvPr/>
        </p:nvSpPr>
        <p:spPr>
          <a:xfrm>
            <a:off x="2652712" y="3940254"/>
            <a:ext cx="9350375" cy="0"/>
          </a:xfrm>
          <a:custGeom>
            <a:avLst/>
            <a:gdLst>
              <a:gd name="T0" fmla="*/ 0 w 5890"/>
              <a:gd name="T1" fmla="*/ 5890 w 5890"/>
              <a:gd name="T2" fmla="*/ 0 w 5890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5890">
                <a:moveTo>
                  <a:pt x="0" y="0"/>
                </a:moveTo>
                <a:lnTo>
                  <a:pt x="589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5" name="Rectangle 22">
            <a:extLst>
              <a:ext uri="{FF2B5EF4-FFF2-40B4-BE49-F238E27FC236}">
                <a16:creationId xmlns:a16="http://schemas.microsoft.com/office/drawing/2014/main" id="{DFFB9D31-BFBD-2A3C-6CCA-6F752AABD816}"/>
              </a:ext>
            </a:extLst>
          </p:cNvPr>
          <p:cNvSpPr>
            <a:spLocks noChangeArrowheads="1"/>
          </p:cNvSpPr>
          <p:nvPr/>
        </p:nvSpPr>
        <p:spPr>
          <a:xfrm>
            <a:off x="696912" y="958056"/>
            <a:ext cx="2832507" cy="110799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0" marR="0" lvl="0" indent="0" algn="l" defTabSz="9144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0" lang="ko-KR" altLang="en-US" sz="7200" b="0" i="0" u="none" strike="noStrike" cap="none" normalizeH="0" baseline="0" dirty="0">
                <a:solidFill>
                  <a:schemeClr val="tx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</a:t>
            </a:r>
            <a:r>
              <a:rPr kumimoji="0" lang="en-US" altLang="ko-KR" sz="7200" b="0" i="0" u="none" strike="noStrike" cap="none" normalizeH="0" baseline="0" dirty="0">
                <a:solidFill>
                  <a:schemeClr val="tx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</a:t>
            </a:r>
            <a:endParaRPr kumimoji="0" lang="ko-KR" altLang="ko-KR" sz="7200" b="0" i="0" u="none" strike="noStrike" cap="none" normalizeH="0" baseline="0" dirty="0">
              <a:solidFill>
                <a:schemeClr val="tx1"/>
              </a:solidFill>
              <a:effectLst/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7" name="Rectangle 23">
            <a:extLst>
              <a:ext uri="{FF2B5EF4-FFF2-40B4-BE49-F238E27FC236}">
                <a16:creationId xmlns:a16="http://schemas.microsoft.com/office/drawing/2014/main" id="{03F30428-7EE9-8655-AEF3-6345DF28BD17}"/>
              </a:ext>
            </a:extLst>
          </p:cNvPr>
          <p:cNvSpPr>
            <a:spLocks noChangeArrowheads="1"/>
          </p:cNvSpPr>
          <p:nvPr/>
        </p:nvSpPr>
        <p:spPr>
          <a:xfrm>
            <a:off x="725169" y="2638950"/>
            <a:ext cx="20892322" cy="73866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>
              <a:defRPr/>
            </a:pPr>
            <a:r>
              <a:rPr lang="en-US" altLang="ko-KR" sz="4800" dirty="0">
                <a:latin typeface="나눔스퀘어 ExtraBold"/>
                <a:ea typeface="나눔스퀘어 ExtraBold"/>
              </a:rPr>
              <a:t>Input A, B Pulse Wave </a:t>
            </a:r>
            <a:r>
              <a:rPr lang="ko-KR" altLang="en-US" sz="4800" dirty="0">
                <a:latin typeface="나눔스퀘어 ExtraBold"/>
                <a:ea typeface="나눔스퀘어 ExtraBold"/>
              </a:rPr>
              <a:t>입력 시 두 회로의 출력신호 설명 및 시뮬레이션 결과 비교</a:t>
            </a:r>
            <a:endParaRPr lang="ko-KR" altLang="ko-KR" sz="4800" dirty="0">
              <a:latin typeface="나눔스퀘어 ExtraBold"/>
              <a:ea typeface="나눔스퀘어 ExtraBold"/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DD8D515D-A2C4-600E-E86B-6B305DCD2BE4}"/>
              </a:ext>
            </a:extLst>
          </p:cNvPr>
          <p:cNvSpPr>
            <a:spLocks noChangeArrowheads="1"/>
          </p:cNvSpPr>
          <p:nvPr/>
        </p:nvSpPr>
        <p:spPr>
          <a:xfrm>
            <a:off x="-46038" y="-23813"/>
            <a:ext cx="28916312" cy="85725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6" name="Line 25">
            <a:extLst>
              <a:ext uri="{FF2B5EF4-FFF2-40B4-BE49-F238E27FC236}">
                <a16:creationId xmlns:a16="http://schemas.microsoft.com/office/drawing/2014/main" id="{12EFED05-C282-1A4F-AD39-88B3BB79848E}"/>
              </a:ext>
            </a:extLst>
          </p:cNvPr>
          <p:cNvSpPr>
            <a:spLocks noChangeShapeType="1"/>
          </p:cNvSpPr>
          <p:nvPr/>
        </p:nvSpPr>
        <p:spPr>
          <a:xfrm>
            <a:off x="671512" y="2268537"/>
            <a:ext cx="21993224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85F7A930-4661-7DB5-B983-44E865861642}"/>
              </a:ext>
            </a:extLst>
          </p:cNvPr>
          <p:cNvSpPr>
            <a:spLocks noChangeArrowheads="1"/>
          </p:cNvSpPr>
          <p:nvPr/>
        </p:nvSpPr>
        <p:spPr>
          <a:xfrm>
            <a:off x="26018532" y="-23813"/>
            <a:ext cx="2851744" cy="16292513"/>
          </a:xfrm>
          <a:prstGeom prst="rect">
            <a:avLst/>
          </a:prstGeom>
          <a:solidFill>
            <a:srgbClr val="083D76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graphicFrame>
        <p:nvGraphicFramePr>
          <p:cNvPr id="168" name="표 167">
            <a:extLst>
              <a:ext uri="{FF2B5EF4-FFF2-40B4-BE49-F238E27FC236}">
                <a16:creationId xmlns:a16="http://schemas.microsoft.com/office/drawing/2014/main" id="{C3FC9FE7-28C1-4441-7218-3CD7F0A0CB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5456308"/>
              </p:ext>
            </p:extLst>
          </p:nvPr>
        </p:nvGraphicFramePr>
        <p:xfrm>
          <a:off x="16677184" y="5721099"/>
          <a:ext cx="6705600" cy="350520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235200">
                  <a:extLst>
                    <a:ext uri="{9D8B030D-6E8A-4147-A177-3AD203B41FA5}">
                      <a16:colId xmlns:a16="http://schemas.microsoft.com/office/drawing/2014/main" val="3298571216"/>
                    </a:ext>
                  </a:extLst>
                </a:gridCol>
                <a:gridCol w="2235200">
                  <a:extLst>
                    <a:ext uri="{9D8B030D-6E8A-4147-A177-3AD203B41FA5}">
                      <a16:colId xmlns:a16="http://schemas.microsoft.com/office/drawing/2014/main" val="1785186543"/>
                    </a:ext>
                  </a:extLst>
                </a:gridCol>
                <a:gridCol w="2235200">
                  <a:extLst>
                    <a:ext uri="{9D8B030D-6E8A-4147-A177-3AD203B41FA5}">
                      <a16:colId xmlns:a16="http://schemas.microsoft.com/office/drawing/2014/main" val="1740374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A</a:t>
                      </a:r>
                      <a:endParaRPr lang="ko-KR" altLang="en-US" sz="4000" dirty="0"/>
                    </a:p>
                  </a:txBody>
                  <a:tcPr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B</a:t>
                      </a:r>
                      <a:endParaRPr lang="ko-KR" altLang="en-US" sz="40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OUT</a:t>
                      </a:r>
                      <a:endParaRPr lang="ko-KR" altLang="en-US" sz="4000" dirty="0"/>
                    </a:p>
                  </a:txBody>
                  <a:tcPr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2019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L</a:t>
                      </a:r>
                      <a:endParaRPr lang="ko-KR" altLang="en-US" sz="4000" dirty="0"/>
                    </a:p>
                  </a:txBody>
                  <a:tcPr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L</a:t>
                      </a:r>
                      <a:endParaRPr lang="ko-KR" altLang="en-US" sz="40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L</a:t>
                      </a:r>
                      <a:endParaRPr lang="ko-KR" altLang="en-US" sz="4000" dirty="0"/>
                    </a:p>
                  </a:txBody>
                  <a:tcPr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48193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H</a:t>
                      </a:r>
                      <a:endParaRPr lang="ko-KR" altLang="en-US" sz="4000" dirty="0"/>
                    </a:p>
                  </a:txBody>
                  <a:tcPr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L</a:t>
                      </a:r>
                      <a:endParaRPr lang="ko-KR" altLang="en-US" sz="40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L</a:t>
                      </a:r>
                      <a:endParaRPr lang="ko-KR" altLang="en-US" sz="4000" dirty="0"/>
                    </a:p>
                  </a:txBody>
                  <a:tcPr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81513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L</a:t>
                      </a:r>
                      <a:endParaRPr lang="ko-KR" altLang="en-US" sz="4000" dirty="0"/>
                    </a:p>
                  </a:txBody>
                  <a:tcPr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H</a:t>
                      </a:r>
                      <a:endParaRPr lang="ko-KR" altLang="en-US" sz="40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L</a:t>
                      </a:r>
                      <a:endParaRPr lang="ko-KR" altLang="en-US" sz="4000" dirty="0"/>
                    </a:p>
                  </a:txBody>
                  <a:tcPr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561858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H</a:t>
                      </a:r>
                      <a:endParaRPr lang="ko-KR" altLang="en-US" sz="4000" dirty="0"/>
                    </a:p>
                  </a:txBody>
                  <a:tcPr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H</a:t>
                      </a:r>
                      <a:endParaRPr lang="ko-KR" altLang="en-US" sz="40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H</a:t>
                      </a:r>
                      <a:endParaRPr lang="ko-KR" altLang="en-US" sz="4000" dirty="0"/>
                    </a:p>
                  </a:txBody>
                  <a:tcPr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28636164"/>
                  </a:ext>
                </a:extLst>
              </a:tr>
            </a:tbl>
          </a:graphicData>
        </a:graphic>
      </p:graphicFrame>
      <p:sp>
        <p:nvSpPr>
          <p:cNvPr id="170" name="Rectangle 23">
            <a:extLst>
              <a:ext uri="{FF2B5EF4-FFF2-40B4-BE49-F238E27FC236}">
                <a16:creationId xmlns:a16="http://schemas.microsoft.com/office/drawing/2014/main" id="{9B70BBF2-9F0A-CB98-5F69-EE2EB482269D}"/>
              </a:ext>
            </a:extLst>
          </p:cNvPr>
          <p:cNvSpPr>
            <a:spLocks noChangeArrowheads="1"/>
          </p:cNvSpPr>
          <p:nvPr/>
        </p:nvSpPr>
        <p:spPr>
          <a:xfrm>
            <a:off x="17102137" y="9299743"/>
            <a:ext cx="5855694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 algn="ctr">
              <a:defRPr/>
            </a:pPr>
            <a:r>
              <a:rPr lang="en-US" altLang="ko-KR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Table 2 &gt; </a:t>
            </a:r>
            <a:r>
              <a:rPr lang="ko-KR" altLang="en-US" sz="2800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진리표</a:t>
            </a:r>
            <a:endParaRPr lang="en-US" altLang="ko-KR" sz="28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5" name="Rectangle 23">
            <a:extLst>
              <a:ext uri="{FF2B5EF4-FFF2-40B4-BE49-F238E27FC236}">
                <a16:creationId xmlns:a16="http://schemas.microsoft.com/office/drawing/2014/main" id="{1FBDE781-A908-948D-3186-4E672007E1A8}"/>
              </a:ext>
            </a:extLst>
          </p:cNvPr>
          <p:cNvSpPr>
            <a:spLocks noChangeArrowheads="1"/>
          </p:cNvSpPr>
          <p:nvPr/>
        </p:nvSpPr>
        <p:spPr>
          <a:xfrm>
            <a:off x="16712606" y="10093569"/>
            <a:ext cx="7018931" cy="11387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>
              <a:defRPr/>
            </a:pP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시뮬레이션 결과 확인 시 </a:t>
            </a:r>
            <a:endParaRPr lang="en-US" altLang="ko-KR" sz="3700" b="1" dirty="0">
              <a:solidFill>
                <a:srgbClr val="000000"/>
              </a:solidFill>
              <a:latin typeface="나눔스퀘어 ExtraBold"/>
              <a:ea typeface="나눔스퀘어 ExtraBold"/>
            </a:endParaRPr>
          </a:p>
          <a:p>
            <a:pPr lvl="0">
              <a:defRPr/>
            </a:pP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진리표와 같이 결과 출력됨을 확인</a:t>
            </a:r>
            <a:endParaRPr lang="en-US" altLang="ko-KR" sz="3700" b="1" dirty="0">
              <a:solidFill>
                <a:srgbClr val="000000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56" name="Rectangle 23">
            <a:extLst>
              <a:ext uri="{FF2B5EF4-FFF2-40B4-BE49-F238E27FC236}">
                <a16:creationId xmlns:a16="http://schemas.microsoft.com/office/drawing/2014/main" id="{F7FE1D72-E177-9630-D9C6-1384FE9664FF}"/>
              </a:ext>
            </a:extLst>
          </p:cNvPr>
          <p:cNvSpPr>
            <a:spLocks noChangeArrowheads="1"/>
          </p:cNvSpPr>
          <p:nvPr/>
        </p:nvSpPr>
        <p:spPr>
          <a:xfrm>
            <a:off x="12297271" y="12442131"/>
            <a:ext cx="9609732" cy="20313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>
              <a:defRPr/>
            </a:pPr>
            <a:r>
              <a:rPr lang="ko-KR" altLang="en-US" sz="44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결론 </a:t>
            </a:r>
            <a:r>
              <a:rPr lang="en-US" altLang="ko-KR" sz="44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: </a:t>
            </a:r>
          </a:p>
          <a:p>
            <a:pPr lvl="0">
              <a:defRPr/>
            </a:pPr>
            <a:r>
              <a:rPr lang="en-US" altLang="ko-KR" sz="44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  Schematic</a:t>
            </a:r>
            <a:r>
              <a:rPr lang="ko-KR" altLang="en-US" sz="44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 </a:t>
            </a:r>
            <a:r>
              <a:rPr lang="en-US" altLang="ko-KR" sz="44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2</a:t>
            </a:r>
            <a:r>
              <a:rPr lang="ko-KR" altLang="en-US" sz="44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은 </a:t>
            </a:r>
            <a:r>
              <a:rPr lang="ko-KR" altLang="en-US" sz="4400" b="1" dirty="0" err="1">
                <a:solidFill>
                  <a:srgbClr val="000000"/>
                </a:solidFill>
                <a:latin typeface="나눔스퀘어 ExtraBold"/>
                <a:ea typeface="나눔스퀘어 ExtraBold"/>
              </a:rPr>
              <a:t>진리표</a:t>
            </a:r>
            <a:r>
              <a:rPr lang="ko-KR" altLang="en-US" sz="44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 분석 시 </a:t>
            </a:r>
            <a:endParaRPr lang="en-US" altLang="ko-KR" sz="4400" b="1" dirty="0">
              <a:solidFill>
                <a:srgbClr val="000000"/>
              </a:solidFill>
              <a:latin typeface="나눔스퀘어 ExtraBold"/>
              <a:ea typeface="나눔스퀘어 ExtraBold"/>
            </a:endParaRPr>
          </a:p>
          <a:p>
            <a:pPr lvl="0">
              <a:defRPr/>
            </a:pPr>
            <a:r>
              <a:rPr lang="en-US" altLang="ko-KR" sz="44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  </a:t>
            </a:r>
            <a:r>
              <a:rPr lang="en-US" altLang="ko-KR" sz="44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AND GATE</a:t>
            </a:r>
            <a:r>
              <a:rPr lang="ko-KR" altLang="en-US" sz="44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와 비슷함을</a:t>
            </a:r>
            <a:r>
              <a:rPr lang="ko-KR" altLang="en-US" sz="44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 확인</a:t>
            </a:r>
            <a:endParaRPr lang="en-US" altLang="ko-KR" sz="4400" b="1" dirty="0">
              <a:solidFill>
                <a:srgbClr val="000000"/>
              </a:solidFill>
              <a:latin typeface="나눔스퀘어 ExtraBold"/>
              <a:ea typeface="나눔스퀘어 ExtraBold"/>
            </a:endParaRPr>
          </a:p>
        </p:txBody>
      </p:sp>
      <p:pic>
        <p:nvPicPr>
          <p:cNvPr id="102" name="그림 101">
            <a:extLst>
              <a:ext uri="{FF2B5EF4-FFF2-40B4-BE49-F238E27FC236}">
                <a16:creationId xmlns:a16="http://schemas.microsoft.com/office/drawing/2014/main" id="{F7B21D32-83BA-C290-C3F6-7D43AC0B9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37" y="5237046"/>
            <a:ext cx="15899746" cy="5425910"/>
          </a:xfrm>
          <a:prstGeom prst="rect">
            <a:avLst/>
          </a:prstGeom>
        </p:spPr>
      </p:pic>
      <p:sp>
        <p:nvSpPr>
          <p:cNvPr id="48" name="Rectangle 23">
            <a:extLst>
              <a:ext uri="{FF2B5EF4-FFF2-40B4-BE49-F238E27FC236}">
                <a16:creationId xmlns:a16="http://schemas.microsoft.com/office/drawing/2014/main" id="{F1AF1161-526D-EE25-630E-B267D2AEB7B0}"/>
              </a:ext>
            </a:extLst>
          </p:cNvPr>
          <p:cNvSpPr>
            <a:spLocks noChangeArrowheads="1"/>
          </p:cNvSpPr>
          <p:nvPr/>
        </p:nvSpPr>
        <p:spPr>
          <a:xfrm>
            <a:off x="5207763" y="10726438"/>
            <a:ext cx="5855694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 algn="ctr">
              <a:defRPr/>
            </a:pPr>
            <a:r>
              <a:rPr lang="en-US" altLang="ko-KR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Figure 4 &gt; </a:t>
            </a:r>
            <a:r>
              <a:rPr lang="ko-KR" altLang="en-US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시뮬레이션 결과</a:t>
            </a:r>
            <a:endParaRPr lang="en-US" altLang="ko-KR" sz="28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3904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0FBFE7-EFAB-78F0-D302-594306C8BE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reeform 24">
            <a:extLst>
              <a:ext uri="{FF2B5EF4-FFF2-40B4-BE49-F238E27FC236}">
                <a16:creationId xmlns:a16="http://schemas.microsoft.com/office/drawing/2014/main" id="{777E52B4-CF69-A867-186E-FF452382EEDC}"/>
              </a:ext>
            </a:extLst>
          </p:cNvPr>
          <p:cNvSpPr/>
          <p:nvPr/>
        </p:nvSpPr>
        <p:spPr>
          <a:xfrm>
            <a:off x="-2071688" y="3359150"/>
            <a:ext cx="9350375" cy="0"/>
          </a:xfrm>
          <a:custGeom>
            <a:avLst/>
            <a:gdLst>
              <a:gd name="T0" fmla="*/ 0 w 5890"/>
              <a:gd name="T1" fmla="*/ 5890 w 5890"/>
              <a:gd name="T2" fmla="*/ 0 w 5890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5890">
                <a:moveTo>
                  <a:pt x="0" y="0"/>
                </a:moveTo>
                <a:lnTo>
                  <a:pt x="589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5" name="Rectangle 22">
            <a:extLst>
              <a:ext uri="{FF2B5EF4-FFF2-40B4-BE49-F238E27FC236}">
                <a16:creationId xmlns:a16="http://schemas.microsoft.com/office/drawing/2014/main" id="{4BA880E2-3EF4-F983-488D-3A2FE84B32BA}"/>
              </a:ext>
            </a:extLst>
          </p:cNvPr>
          <p:cNvSpPr>
            <a:spLocks noChangeArrowheads="1"/>
          </p:cNvSpPr>
          <p:nvPr/>
        </p:nvSpPr>
        <p:spPr>
          <a:xfrm>
            <a:off x="696912" y="958056"/>
            <a:ext cx="2882199" cy="110799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0" marR="0" lvl="0" indent="0" algn="l" defTabSz="9144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0" lang="ko-KR" altLang="en-US" sz="7200" b="0" i="0" u="none" strike="noStrike" cap="none" normalizeH="0" baseline="0" dirty="0">
                <a:solidFill>
                  <a:schemeClr val="tx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</a:t>
            </a:r>
            <a:r>
              <a:rPr kumimoji="0" lang="en-US" altLang="ko-KR" sz="7200" b="0" i="0" u="none" strike="noStrike" cap="none" normalizeH="0" baseline="0" dirty="0">
                <a:solidFill>
                  <a:schemeClr val="tx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</a:t>
            </a:r>
            <a:endParaRPr kumimoji="0" lang="ko-KR" altLang="ko-KR" sz="7200" b="0" i="0" u="none" strike="noStrike" cap="none" normalizeH="0" baseline="0" dirty="0">
              <a:solidFill>
                <a:schemeClr val="tx1"/>
              </a:solidFill>
              <a:effectLst/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7" name="Rectangle 23">
            <a:extLst>
              <a:ext uri="{FF2B5EF4-FFF2-40B4-BE49-F238E27FC236}">
                <a16:creationId xmlns:a16="http://schemas.microsoft.com/office/drawing/2014/main" id="{4B82B9A6-71FC-0537-C698-174833BA64E2}"/>
              </a:ext>
            </a:extLst>
          </p:cNvPr>
          <p:cNvSpPr>
            <a:spLocks noChangeArrowheads="1"/>
          </p:cNvSpPr>
          <p:nvPr/>
        </p:nvSpPr>
        <p:spPr>
          <a:xfrm>
            <a:off x="725169" y="2638950"/>
            <a:ext cx="7926978" cy="73866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>
              <a:defRPr/>
            </a:pPr>
            <a:r>
              <a:rPr lang="en-US" altLang="ko-KR" sz="4800" dirty="0">
                <a:latin typeface="나눔스퀘어 ExtraBold"/>
                <a:ea typeface="나눔스퀘어 ExtraBold"/>
              </a:rPr>
              <a:t>Auto Switching Circuit </a:t>
            </a:r>
            <a:r>
              <a:rPr lang="ko-KR" altLang="en-US" sz="4800" dirty="0">
                <a:latin typeface="나눔스퀘어 ExtraBold"/>
                <a:ea typeface="나눔스퀘어 ExtraBold"/>
              </a:rPr>
              <a:t>설계</a:t>
            </a:r>
            <a:endParaRPr lang="ko-KR" altLang="ko-KR" sz="4800" dirty="0">
              <a:latin typeface="나눔스퀘어 ExtraBold"/>
              <a:ea typeface="나눔스퀘어 ExtraBold"/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68A7E92E-69ED-49CF-754C-61E8D3A3C768}"/>
              </a:ext>
            </a:extLst>
          </p:cNvPr>
          <p:cNvSpPr>
            <a:spLocks noChangeArrowheads="1"/>
          </p:cNvSpPr>
          <p:nvPr/>
        </p:nvSpPr>
        <p:spPr>
          <a:xfrm>
            <a:off x="-46038" y="-23813"/>
            <a:ext cx="28916312" cy="85725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6" name="Line 25">
            <a:extLst>
              <a:ext uri="{FF2B5EF4-FFF2-40B4-BE49-F238E27FC236}">
                <a16:creationId xmlns:a16="http://schemas.microsoft.com/office/drawing/2014/main" id="{7B3C3E81-D329-17C8-5C7C-E29F804A2162}"/>
              </a:ext>
            </a:extLst>
          </p:cNvPr>
          <p:cNvSpPr>
            <a:spLocks noChangeShapeType="1"/>
          </p:cNvSpPr>
          <p:nvPr/>
        </p:nvSpPr>
        <p:spPr>
          <a:xfrm>
            <a:off x="671512" y="2268537"/>
            <a:ext cx="21993224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CBF74B8D-2B6E-9C6C-3974-B71914B0CA98}"/>
              </a:ext>
            </a:extLst>
          </p:cNvPr>
          <p:cNvSpPr>
            <a:spLocks noChangeArrowheads="1"/>
          </p:cNvSpPr>
          <p:nvPr/>
        </p:nvSpPr>
        <p:spPr>
          <a:xfrm>
            <a:off x="26018532" y="-23813"/>
            <a:ext cx="2851744" cy="16292513"/>
          </a:xfrm>
          <a:prstGeom prst="rect">
            <a:avLst/>
          </a:prstGeom>
          <a:solidFill>
            <a:srgbClr val="083D76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17595BC6-7732-38DF-90C4-781B89726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740" y="3678468"/>
            <a:ext cx="12954000" cy="10760418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2DD43356-D892-CAD1-29C6-6854B24F1C60}"/>
              </a:ext>
            </a:extLst>
          </p:cNvPr>
          <p:cNvSpPr>
            <a:spLocks noChangeArrowheads="1"/>
          </p:cNvSpPr>
          <p:nvPr/>
        </p:nvSpPr>
        <p:spPr>
          <a:xfrm>
            <a:off x="6189502" y="14542759"/>
            <a:ext cx="6594476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 algn="ctr">
              <a:defRPr/>
            </a:pPr>
            <a:r>
              <a:rPr lang="en-US" altLang="ko-KR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Figure 5 &gt; Auto Switching Circuit</a:t>
            </a:r>
          </a:p>
        </p:txBody>
      </p:sp>
      <p:sp>
        <p:nvSpPr>
          <p:cNvPr id="28" name="Rectangle 23">
            <a:extLst>
              <a:ext uri="{FF2B5EF4-FFF2-40B4-BE49-F238E27FC236}">
                <a16:creationId xmlns:a16="http://schemas.microsoft.com/office/drawing/2014/main" id="{4090CF04-CB96-BF8E-D0BA-526340F0BC6A}"/>
              </a:ext>
            </a:extLst>
          </p:cNvPr>
          <p:cNvSpPr>
            <a:spLocks noChangeArrowheads="1"/>
          </p:cNvSpPr>
          <p:nvPr/>
        </p:nvSpPr>
        <p:spPr>
          <a:xfrm>
            <a:off x="266540" y="6673056"/>
            <a:ext cx="7018931" cy="17081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>
              <a:defRPr/>
            </a:pPr>
            <a:r>
              <a:rPr lang="en-US" altLang="ko-KR" sz="3700" b="1" dirty="0">
                <a:latin typeface="나눔스퀘어 ExtraBold"/>
                <a:ea typeface="나눔스퀘어 ExtraBold"/>
              </a:rPr>
              <a:t>USB : 0~5V</a:t>
            </a:r>
            <a:r>
              <a:rPr lang="ko-KR" altLang="en-US" sz="3700" b="1" dirty="0">
                <a:latin typeface="나눔스퀘어 ExtraBold"/>
                <a:ea typeface="나눔스퀘어 ExtraBold"/>
              </a:rPr>
              <a:t> </a:t>
            </a:r>
            <a:r>
              <a:rPr lang="ko-KR" altLang="en-US" sz="3700" b="1" dirty="0" err="1">
                <a:latin typeface="나눔스퀘어 ExtraBold"/>
                <a:ea typeface="나눔스퀘어 ExtraBold"/>
              </a:rPr>
              <a:t>펄스파</a:t>
            </a:r>
            <a:r>
              <a:rPr lang="ko-KR" altLang="en-US" sz="3700" b="1" dirty="0">
                <a:latin typeface="나눔스퀘어 ExtraBold"/>
                <a:ea typeface="나눔스퀘어 ExtraBold"/>
              </a:rPr>
              <a:t> 인가</a:t>
            </a:r>
            <a:endParaRPr lang="en-US" altLang="ko-KR" sz="3700" b="1" dirty="0">
              <a:latin typeface="나눔스퀘어 ExtraBold"/>
              <a:ea typeface="나눔스퀘어 ExtraBold"/>
            </a:endParaRPr>
          </a:p>
          <a:p>
            <a:pPr lvl="0">
              <a:defRPr/>
            </a:pPr>
            <a:r>
              <a:rPr lang="en-US" altLang="ko-KR" sz="3700" b="1" dirty="0">
                <a:latin typeface="나눔스퀘어 ExtraBold"/>
                <a:ea typeface="나눔스퀘어 ExtraBold"/>
              </a:rPr>
              <a:t>BAT : DC 3.8V </a:t>
            </a:r>
            <a:r>
              <a:rPr lang="ko-KR" altLang="en-US" sz="3700" b="1" dirty="0">
                <a:latin typeface="나눔스퀘어 ExtraBold"/>
                <a:ea typeface="나눔스퀘어 ExtraBold"/>
              </a:rPr>
              <a:t>인가</a:t>
            </a:r>
            <a:endParaRPr lang="en-US" altLang="ko-KR" sz="3700" b="1" dirty="0">
              <a:latin typeface="나눔스퀘어 ExtraBold"/>
              <a:ea typeface="나눔스퀘어 ExtraBold"/>
            </a:endParaRPr>
          </a:p>
          <a:p>
            <a:pPr lvl="0">
              <a:defRPr/>
            </a:pPr>
            <a:r>
              <a:rPr lang="ko-KR" altLang="en-US" sz="3700" b="1" dirty="0">
                <a:latin typeface="나눔스퀘어 ExtraBold"/>
                <a:ea typeface="나눔스퀘어 ExtraBold"/>
              </a:rPr>
              <a:t>회로 구성 </a:t>
            </a:r>
            <a:r>
              <a:rPr lang="en-US" altLang="ko-KR" sz="3700" b="1" dirty="0">
                <a:latin typeface="나눔스퀘어 ExtraBold"/>
                <a:ea typeface="나눔스퀘어 ExtraBold"/>
              </a:rPr>
              <a:t>: OR</a:t>
            </a:r>
            <a:r>
              <a:rPr lang="ko-KR" altLang="en-US" sz="3700" b="1" dirty="0">
                <a:latin typeface="나눔스퀘어 ExtraBold"/>
                <a:ea typeface="나눔스퀘어 ExtraBold"/>
              </a:rPr>
              <a:t> </a:t>
            </a:r>
            <a:r>
              <a:rPr lang="en-US" altLang="ko-KR" sz="3700" b="1" dirty="0">
                <a:latin typeface="나눔스퀘어 ExtraBold"/>
                <a:ea typeface="나눔스퀘어 ExtraBold"/>
              </a:rPr>
              <a:t>GATE</a:t>
            </a:r>
          </a:p>
        </p:txBody>
      </p:sp>
      <p:sp>
        <p:nvSpPr>
          <p:cNvPr id="29" name="Rectangle 23">
            <a:extLst>
              <a:ext uri="{FF2B5EF4-FFF2-40B4-BE49-F238E27FC236}">
                <a16:creationId xmlns:a16="http://schemas.microsoft.com/office/drawing/2014/main" id="{5ED60672-65FB-8CDB-953F-D9E7DEA7CBBB}"/>
              </a:ext>
            </a:extLst>
          </p:cNvPr>
          <p:cNvSpPr>
            <a:spLocks noChangeArrowheads="1"/>
          </p:cNvSpPr>
          <p:nvPr/>
        </p:nvSpPr>
        <p:spPr>
          <a:xfrm>
            <a:off x="15487808" y="3377614"/>
            <a:ext cx="10372727" cy="56938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>
              <a:defRPr/>
            </a:pPr>
            <a:r>
              <a:rPr lang="ko-KR" altLang="en-US" sz="3700" b="1" dirty="0">
                <a:latin typeface="나눔스퀘어 ExtraBold"/>
                <a:ea typeface="나눔스퀘어 ExtraBold"/>
              </a:rPr>
              <a:t>사용 소자 </a:t>
            </a:r>
            <a:r>
              <a:rPr lang="en-US" altLang="ko-KR" sz="3700" b="1" dirty="0">
                <a:latin typeface="나눔스퀘어 ExtraBold"/>
                <a:ea typeface="나눔스퀘어 ExtraBold"/>
              </a:rPr>
              <a:t>: 1N4148W-G3-08 Diode</a:t>
            </a:r>
          </a:p>
          <a:p>
            <a:pPr lvl="0">
              <a:defRPr/>
            </a:pPr>
            <a:endParaRPr lang="en-US" altLang="ko-KR" sz="3700" b="1" dirty="0">
              <a:latin typeface="나눔스퀘어 ExtraBold"/>
              <a:ea typeface="나눔스퀘어 ExtraBold"/>
            </a:endParaRPr>
          </a:p>
          <a:p>
            <a:pPr lvl="0">
              <a:defRPr/>
            </a:pPr>
            <a:r>
              <a:rPr lang="en-US" altLang="ko-KR" sz="3700" b="1" dirty="0">
                <a:latin typeface="나눔스퀘어 ExtraBold"/>
                <a:ea typeface="나눔스퀘어 ExtraBold"/>
              </a:rPr>
              <a:t>1N4148W-G3-08 </a:t>
            </a:r>
            <a:r>
              <a:rPr lang="ko-KR" altLang="en-US" sz="3700" b="1" dirty="0">
                <a:latin typeface="나눔스퀘어 ExtraBold"/>
                <a:ea typeface="나눔스퀘어 ExtraBold"/>
              </a:rPr>
              <a:t>다이오드를 사용하여 </a:t>
            </a:r>
            <a:r>
              <a:rPr lang="ko-KR" altLang="en-US" sz="3700" b="1" dirty="0" err="1">
                <a:latin typeface="나눔스퀘어 ExtraBold"/>
                <a:ea typeface="나눔스퀘어 ExtraBold"/>
              </a:rPr>
              <a:t>스위칭</a:t>
            </a:r>
            <a:r>
              <a:rPr lang="ko-KR" altLang="en-US" sz="3700" b="1" dirty="0">
                <a:latin typeface="나눔스퀘어 ExtraBold"/>
                <a:ea typeface="나눔스퀘어 ExtraBold"/>
              </a:rPr>
              <a:t> 회로 설계</a:t>
            </a:r>
            <a:r>
              <a:rPr lang="en-US" altLang="ko-KR" sz="3700" b="1" dirty="0">
                <a:latin typeface="나눔스퀘어 ExtraBold"/>
                <a:ea typeface="나눔스퀘어 ExtraBold"/>
              </a:rPr>
              <a:t> </a:t>
            </a:r>
            <a:r>
              <a:rPr lang="ko-KR" altLang="en-US" sz="3700" b="1" dirty="0">
                <a:latin typeface="나눔스퀘어 ExtraBold"/>
                <a:ea typeface="나눔스퀘어 ExtraBold"/>
              </a:rPr>
              <a:t>진행</a:t>
            </a:r>
            <a:endParaRPr lang="en-US" altLang="ko-KR" sz="3700" b="1" dirty="0">
              <a:latin typeface="나눔스퀘어 ExtraBold"/>
              <a:ea typeface="나눔스퀘어 ExtraBold"/>
            </a:endParaRPr>
          </a:p>
          <a:p>
            <a:pPr lvl="0">
              <a:defRPr/>
            </a:pPr>
            <a:endParaRPr lang="en-US" altLang="ko-KR" sz="3700" b="1" dirty="0">
              <a:latin typeface="나눔스퀘어 ExtraBold"/>
              <a:ea typeface="나눔스퀘어 ExtraBold"/>
            </a:endParaRPr>
          </a:p>
          <a:p>
            <a:pPr lvl="0">
              <a:defRPr/>
            </a:pPr>
            <a:r>
              <a:rPr lang="en-US" altLang="ko-KR" sz="3700" b="1" dirty="0">
                <a:latin typeface="나눔스퀘어 ExtraBold"/>
                <a:ea typeface="나눔스퀘어 ExtraBold"/>
              </a:rPr>
              <a:t>DIP </a:t>
            </a:r>
            <a:r>
              <a:rPr lang="ko-KR" altLang="en-US" sz="3700" b="1" dirty="0">
                <a:latin typeface="나눔스퀘어 ExtraBold"/>
                <a:ea typeface="나눔스퀘어 ExtraBold"/>
              </a:rPr>
              <a:t>타입 대신 </a:t>
            </a:r>
            <a:r>
              <a:rPr lang="en-US" altLang="ko-KR" sz="3700" b="1" dirty="0">
                <a:latin typeface="나눔스퀘어 ExtraBold"/>
                <a:ea typeface="나눔스퀘어 ExtraBold"/>
              </a:rPr>
              <a:t>SMD </a:t>
            </a:r>
            <a:r>
              <a:rPr lang="ko-KR" altLang="en-US" sz="3700" b="1" dirty="0">
                <a:latin typeface="나눔스퀘어 ExtraBold"/>
                <a:ea typeface="나눔스퀘어 ExtraBold"/>
              </a:rPr>
              <a:t>타입을 사용하여 </a:t>
            </a:r>
            <a:r>
              <a:rPr lang="en-US" altLang="ko-KR" sz="3700" b="1" dirty="0">
                <a:latin typeface="나눔스퀘어 ExtraBold"/>
                <a:ea typeface="나눔스퀘어 ExtraBold"/>
              </a:rPr>
              <a:t>PCB </a:t>
            </a:r>
            <a:r>
              <a:rPr lang="ko-KR" altLang="en-US" sz="3700" b="1" dirty="0">
                <a:latin typeface="나눔스퀘어 ExtraBold"/>
                <a:ea typeface="나눔스퀘어 ExtraBold"/>
              </a:rPr>
              <a:t>추가 공간 확보 가능</a:t>
            </a:r>
            <a:endParaRPr lang="en-US" altLang="ko-KR" sz="3700" b="1" dirty="0">
              <a:latin typeface="나눔스퀘어 ExtraBold"/>
              <a:ea typeface="나눔스퀘어 ExtraBold"/>
            </a:endParaRPr>
          </a:p>
          <a:p>
            <a:pPr lvl="0">
              <a:defRPr/>
            </a:pPr>
            <a:endParaRPr lang="en-US" altLang="ko-KR" sz="3700" b="1" dirty="0">
              <a:latin typeface="나눔스퀘어 ExtraBold"/>
              <a:ea typeface="나눔스퀘어 ExtraBold"/>
            </a:endParaRPr>
          </a:p>
          <a:p>
            <a:pPr lvl="0">
              <a:defRPr/>
            </a:pPr>
            <a:r>
              <a:rPr lang="ko-KR" altLang="en-US" sz="3700" b="1" dirty="0">
                <a:latin typeface="나눔스퀘어 ExtraBold"/>
                <a:ea typeface="나눔스퀘어 ExtraBold"/>
              </a:rPr>
              <a:t>가격은 </a:t>
            </a:r>
            <a:r>
              <a:rPr lang="en-US" altLang="ko-KR" sz="3700" b="1" dirty="0">
                <a:latin typeface="나눔스퀘어 ExtraBold"/>
                <a:ea typeface="나눔스퀘어 ExtraBold"/>
              </a:rPr>
              <a:t>DIP </a:t>
            </a:r>
            <a:r>
              <a:rPr lang="ko-KR" altLang="en-US" sz="3700" b="1" dirty="0">
                <a:latin typeface="나눔스퀘어 ExtraBold"/>
                <a:ea typeface="나눔스퀘어 ExtraBold"/>
              </a:rPr>
              <a:t>타입 보다 비싸지만 공간 확보 목적으로 </a:t>
            </a:r>
            <a:r>
              <a:rPr lang="en-US" altLang="ko-KR" sz="3700" b="1" dirty="0">
                <a:latin typeface="나눔스퀘어 ExtraBold"/>
                <a:ea typeface="나눔스퀘어 ExtraBold"/>
              </a:rPr>
              <a:t>SMD </a:t>
            </a:r>
            <a:r>
              <a:rPr lang="ko-KR" altLang="en-US" sz="3700" b="1" dirty="0">
                <a:latin typeface="나눔스퀘어 ExtraBold"/>
                <a:ea typeface="나눔스퀘어 ExtraBold"/>
              </a:rPr>
              <a:t>타입 사용을 고려</a:t>
            </a:r>
            <a:endParaRPr lang="en-US" altLang="ko-KR" sz="3700" b="1" dirty="0">
              <a:latin typeface="나눔스퀘어 ExtraBold"/>
              <a:ea typeface="나눔스퀘어 Extra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B1F129FC-3785-78C3-B98D-F42F74BBA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73737" y="9263856"/>
            <a:ext cx="3847941" cy="3847941"/>
          </a:xfrm>
          <a:prstGeom prst="rect">
            <a:avLst/>
          </a:prstGeom>
        </p:spPr>
      </p:pic>
      <p:sp>
        <p:nvSpPr>
          <p:cNvPr id="31" name="Rectangle 23">
            <a:extLst>
              <a:ext uri="{FF2B5EF4-FFF2-40B4-BE49-F238E27FC236}">
                <a16:creationId xmlns:a16="http://schemas.microsoft.com/office/drawing/2014/main" id="{3D5FA292-8E84-D856-D4F8-C5806E669F19}"/>
              </a:ext>
            </a:extLst>
          </p:cNvPr>
          <p:cNvSpPr>
            <a:spLocks noChangeArrowheads="1"/>
          </p:cNvSpPr>
          <p:nvPr/>
        </p:nvSpPr>
        <p:spPr>
          <a:xfrm>
            <a:off x="17100469" y="13111797"/>
            <a:ext cx="6594476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 algn="ctr">
              <a:defRPr/>
            </a:pPr>
            <a:r>
              <a:rPr lang="en-US" altLang="ko-KR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Figure 6 &gt; 1N4148W-G3-08</a:t>
            </a:r>
          </a:p>
        </p:txBody>
      </p:sp>
    </p:spTree>
    <p:extLst>
      <p:ext uri="{BB962C8B-B14F-4D97-AF65-F5344CB8AC3E}">
        <p14:creationId xmlns:p14="http://schemas.microsoft.com/office/powerpoint/2010/main" val="369693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7C002B-0FCD-0D1D-4F90-9BC85153B8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reeform 24">
            <a:extLst>
              <a:ext uri="{FF2B5EF4-FFF2-40B4-BE49-F238E27FC236}">
                <a16:creationId xmlns:a16="http://schemas.microsoft.com/office/drawing/2014/main" id="{22F04FBB-2703-780D-5E65-1C63E9D74A44}"/>
              </a:ext>
            </a:extLst>
          </p:cNvPr>
          <p:cNvSpPr/>
          <p:nvPr/>
        </p:nvSpPr>
        <p:spPr>
          <a:xfrm>
            <a:off x="2652712" y="3359150"/>
            <a:ext cx="9350375" cy="0"/>
          </a:xfrm>
          <a:custGeom>
            <a:avLst/>
            <a:gdLst>
              <a:gd name="T0" fmla="*/ 0 w 5890"/>
              <a:gd name="T1" fmla="*/ 5890 w 5890"/>
              <a:gd name="T2" fmla="*/ 0 w 5890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5890">
                <a:moveTo>
                  <a:pt x="0" y="0"/>
                </a:moveTo>
                <a:lnTo>
                  <a:pt x="589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5" name="Rectangle 22">
            <a:extLst>
              <a:ext uri="{FF2B5EF4-FFF2-40B4-BE49-F238E27FC236}">
                <a16:creationId xmlns:a16="http://schemas.microsoft.com/office/drawing/2014/main" id="{7BAB471B-7334-F872-A53B-2157555BFC8C}"/>
              </a:ext>
            </a:extLst>
          </p:cNvPr>
          <p:cNvSpPr>
            <a:spLocks noChangeArrowheads="1"/>
          </p:cNvSpPr>
          <p:nvPr/>
        </p:nvSpPr>
        <p:spPr>
          <a:xfrm>
            <a:off x="696912" y="958056"/>
            <a:ext cx="2882199" cy="110799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0" marR="0" lvl="0" indent="0" algn="l" defTabSz="9144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0" lang="ko-KR" altLang="en-US" sz="7200" b="0" i="0" u="none" strike="noStrike" cap="none" normalizeH="0" baseline="0" dirty="0">
                <a:solidFill>
                  <a:schemeClr val="tx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</a:t>
            </a:r>
            <a:r>
              <a:rPr kumimoji="0" lang="en-US" altLang="ko-KR" sz="7200" b="0" i="0" u="none" strike="noStrike" cap="none" normalizeH="0" baseline="0" dirty="0">
                <a:solidFill>
                  <a:schemeClr val="tx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</a:t>
            </a:r>
            <a:endParaRPr kumimoji="0" lang="ko-KR" altLang="ko-KR" sz="7200" b="0" i="0" u="none" strike="noStrike" cap="none" normalizeH="0" baseline="0" dirty="0">
              <a:solidFill>
                <a:schemeClr val="tx1"/>
              </a:solidFill>
              <a:effectLst/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7" name="Rectangle 23">
            <a:extLst>
              <a:ext uri="{FF2B5EF4-FFF2-40B4-BE49-F238E27FC236}">
                <a16:creationId xmlns:a16="http://schemas.microsoft.com/office/drawing/2014/main" id="{68C9D2A5-8271-2D6F-A55A-F2F356D84C51}"/>
              </a:ext>
            </a:extLst>
          </p:cNvPr>
          <p:cNvSpPr>
            <a:spLocks noChangeArrowheads="1"/>
          </p:cNvSpPr>
          <p:nvPr/>
        </p:nvSpPr>
        <p:spPr>
          <a:xfrm>
            <a:off x="725169" y="2638950"/>
            <a:ext cx="14137012" cy="73866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>
              <a:defRPr/>
            </a:pPr>
            <a:r>
              <a:rPr lang="en-US" altLang="ko-KR" sz="4800" dirty="0">
                <a:latin typeface="나눔스퀘어 ExtraBold"/>
                <a:ea typeface="나눔스퀘어 ExtraBold"/>
              </a:rPr>
              <a:t>Auto Switching Circuit </a:t>
            </a:r>
            <a:r>
              <a:rPr lang="ko-KR" altLang="en-US" sz="4800" dirty="0">
                <a:latin typeface="나눔스퀘어 ExtraBold"/>
                <a:ea typeface="나눔스퀘어 ExtraBold"/>
              </a:rPr>
              <a:t>설계 및 시뮬레이션 결과 비교</a:t>
            </a:r>
            <a:endParaRPr lang="ko-KR" altLang="ko-KR" sz="4800" dirty="0">
              <a:latin typeface="나눔스퀘어 ExtraBold"/>
              <a:ea typeface="나눔스퀘어 ExtraBold"/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156CD860-945E-C7B2-1876-28B7D2EFF395}"/>
              </a:ext>
            </a:extLst>
          </p:cNvPr>
          <p:cNvSpPr>
            <a:spLocks noChangeArrowheads="1"/>
          </p:cNvSpPr>
          <p:nvPr/>
        </p:nvSpPr>
        <p:spPr>
          <a:xfrm>
            <a:off x="-46038" y="-23813"/>
            <a:ext cx="28916312" cy="85725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6" name="Line 25">
            <a:extLst>
              <a:ext uri="{FF2B5EF4-FFF2-40B4-BE49-F238E27FC236}">
                <a16:creationId xmlns:a16="http://schemas.microsoft.com/office/drawing/2014/main" id="{E56154AD-9E3D-3518-6434-07A9AEE5B937}"/>
              </a:ext>
            </a:extLst>
          </p:cNvPr>
          <p:cNvSpPr>
            <a:spLocks noChangeShapeType="1"/>
          </p:cNvSpPr>
          <p:nvPr/>
        </p:nvSpPr>
        <p:spPr>
          <a:xfrm>
            <a:off x="671512" y="2268537"/>
            <a:ext cx="21993224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D8D88FB5-FDF1-E405-C542-C0F3A12BBBCC}"/>
              </a:ext>
            </a:extLst>
          </p:cNvPr>
          <p:cNvSpPr>
            <a:spLocks noChangeArrowheads="1"/>
          </p:cNvSpPr>
          <p:nvPr/>
        </p:nvSpPr>
        <p:spPr>
          <a:xfrm>
            <a:off x="26018532" y="-23813"/>
            <a:ext cx="2851744" cy="16292513"/>
          </a:xfrm>
          <a:prstGeom prst="rect">
            <a:avLst/>
          </a:prstGeom>
          <a:solidFill>
            <a:srgbClr val="083D76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A41F99D-20DB-D75D-0C69-00039AC30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072" y="2996058"/>
            <a:ext cx="25016350" cy="853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4ABB95F-FD48-A7C1-11D3-99F702EF5E87}"/>
              </a:ext>
            </a:extLst>
          </p:cNvPr>
          <p:cNvSpPr txBox="1"/>
          <p:nvPr/>
        </p:nvSpPr>
        <p:spPr>
          <a:xfrm>
            <a:off x="6454935" y="9873456"/>
            <a:ext cx="1745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C000"/>
                </a:solidFill>
              </a:rPr>
              <a:t>BATTARY ON</a:t>
            </a:r>
            <a:endParaRPr lang="ko-KR" altLang="en-US" sz="2400" dirty="0">
              <a:solidFill>
                <a:srgbClr val="FFC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AD1C9A-B81B-2914-D6CE-F45B8EC18074}"/>
              </a:ext>
            </a:extLst>
          </p:cNvPr>
          <p:cNvSpPr txBox="1"/>
          <p:nvPr/>
        </p:nvSpPr>
        <p:spPr>
          <a:xfrm>
            <a:off x="4376737" y="9873456"/>
            <a:ext cx="11608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C000"/>
                </a:solidFill>
              </a:rPr>
              <a:t>USB ON</a:t>
            </a:r>
            <a:endParaRPr lang="ko-KR" altLang="en-US" sz="2400" dirty="0">
              <a:solidFill>
                <a:srgbClr val="FFC000"/>
              </a:solidFill>
            </a:endParaRP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CF20201C-28B4-4536-6A8E-0726D3ECD567}"/>
              </a:ext>
            </a:extLst>
          </p:cNvPr>
          <p:cNvSpPr>
            <a:spLocks noChangeArrowheads="1"/>
          </p:cNvSpPr>
          <p:nvPr/>
        </p:nvSpPr>
        <p:spPr>
          <a:xfrm>
            <a:off x="1179192" y="12463990"/>
            <a:ext cx="23542945" cy="28469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>
              <a:defRPr/>
            </a:pP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시뮬레이션 결과</a:t>
            </a:r>
            <a:r>
              <a:rPr lang="en-US" altLang="ko-KR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 : </a:t>
            </a:r>
            <a:r>
              <a:rPr lang="en-US" altLang="ko-KR" sz="3700" b="1" dirty="0" err="1">
                <a:solidFill>
                  <a:srgbClr val="000000"/>
                </a:solidFill>
                <a:latin typeface="나눔스퀘어 ExtraBold"/>
                <a:ea typeface="나눔스퀘어 ExtraBold"/>
              </a:rPr>
              <a:t>Battary</a:t>
            </a:r>
            <a:r>
              <a:rPr lang="en-US" altLang="ko-KR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 ON </a:t>
            </a: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상태 이다가 </a:t>
            </a:r>
            <a:r>
              <a:rPr lang="en-US" altLang="ko-KR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USB</a:t>
            </a: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의</a:t>
            </a:r>
            <a:r>
              <a:rPr lang="en-US" altLang="ko-KR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 5V</a:t>
            </a: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가 들어올 때 </a:t>
            </a:r>
            <a:r>
              <a:rPr lang="en-US" altLang="ko-KR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USB ON</a:t>
            </a: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 상태로 변하는 것을 확인</a:t>
            </a:r>
            <a:endParaRPr lang="en-US" altLang="ko-KR" sz="3700" b="1" dirty="0">
              <a:solidFill>
                <a:srgbClr val="000000"/>
              </a:solidFill>
              <a:latin typeface="나눔스퀘어 ExtraBold"/>
              <a:ea typeface="나눔스퀘어 ExtraBold"/>
            </a:endParaRPr>
          </a:p>
          <a:p>
            <a:pPr lvl="0">
              <a:defRPr/>
            </a:pPr>
            <a:endParaRPr lang="en-US" altLang="ko-KR" sz="3700" b="1" dirty="0">
              <a:solidFill>
                <a:srgbClr val="000000"/>
              </a:solidFill>
              <a:latin typeface="나눔스퀘어 ExtraBold"/>
              <a:ea typeface="나눔스퀘어 ExtraBold"/>
            </a:endParaRPr>
          </a:p>
          <a:p>
            <a:pPr lvl="0">
              <a:defRPr/>
            </a:pP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실제 입력 값보다 </a:t>
            </a: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0.7V</a:t>
            </a:r>
            <a:r>
              <a:rPr lang="ko-KR" altLang="en-US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씩 낮은 값을 출력</a:t>
            </a: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하는 것을 확인 </a:t>
            </a:r>
            <a:r>
              <a:rPr lang="en-US" altLang="ko-KR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 </a:t>
            </a:r>
          </a:p>
          <a:p>
            <a:pPr lvl="0">
              <a:defRPr/>
            </a:pPr>
            <a:endParaRPr lang="en-US" altLang="ko-KR" sz="3700" b="1" dirty="0">
              <a:solidFill>
                <a:srgbClr val="000000"/>
              </a:solidFill>
              <a:latin typeface="나눔스퀘어 ExtraBold"/>
              <a:ea typeface="나눔스퀘어 ExtraBold"/>
            </a:endParaRPr>
          </a:p>
          <a:p>
            <a:pPr lvl="0">
              <a:defRPr/>
            </a:pP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보완 사항 </a:t>
            </a:r>
            <a:r>
              <a:rPr lang="en-US" altLang="ko-KR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: </a:t>
            </a: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TVS</a:t>
            </a:r>
            <a:r>
              <a:rPr lang="ko-KR" altLang="en-US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 다이오드를 </a:t>
            </a: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Port </a:t>
            </a:r>
            <a:r>
              <a:rPr lang="ko-KR" altLang="en-US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단에 추가</a:t>
            </a: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하여 추가적으로 발생할 수 있는 </a:t>
            </a: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ESD</a:t>
            </a:r>
            <a:r>
              <a:rPr lang="ko-KR" altLang="en-US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를 방지해주는 부분이 필요</a:t>
            </a:r>
            <a:endParaRPr lang="en-US" altLang="ko-KR" sz="3700" b="1" dirty="0">
              <a:solidFill>
                <a:srgbClr val="FF0000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8" name="Rectangle 23">
            <a:extLst>
              <a:ext uri="{FF2B5EF4-FFF2-40B4-BE49-F238E27FC236}">
                <a16:creationId xmlns:a16="http://schemas.microsoft.com/office/drawing/2014/main" id="{E3D32945-791D-8CB0-90DD-D6CCB2F7EEAB}"/>
              </a:ext>
            </a:extLst>
          </p:cNvPr>
          <p:cNvSpPr>
            <a:spLocks noChangeArrowheads="1"/>
          </p:cNvSpPr>
          <p:nvPr/>
        </p:nvSpPr>
        <p:spPr>
          <a:xfrm>
            <a:off x="10058400" y="11523314"/>
            <a:ext cx="5855694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 algn="ctr">
              <a:defRPr/>
            </a:pPr>
            <a:r>
              <a:rPr lang="en-US" altLang="ko-KR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Figure 7 &gt; </a:t>
            </a:r>
            <a:r>
              <a:rPr lang="ko-KR" altLang="en-US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시뮬레이션 결과</a:t>
            </a:r>
            <a:endParaRPr lang="en-US" altLang="ko-KR" sz="28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6393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BDA2E5-0D02-253D-0611-8DE59DB054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reeform 24">
            <a:extLst>
              <a:ext uri="{FF2B5EF4-FFF2-40B4-BE49-F238E27FC236}">
                <a16:creationId xmlns:a16="http://schemas.microsoft.com/office/drawing/2014/main" id="{4AE1F192-4197-64FF-E902-8AC17A972107}"/>
              </a:ext>
            </a:extLst>
          </p:cNvPr>
          <p:cNvSpPr/>
          <p:nvPr/>
        </p:nvSpPr>
        <p:spPr>
          <a:xfrm>
            <a:off x="2652712" y="3359150"/>
            <a:ext cx="9350375" cy="0"/>
          </a:xfrm>
          <a:custGeom>
            <a:avLst/>
            <a:gdLst>
              <a:gd name="T0" fmla="*/ 0 w 5890"/>
              <a:gd name="T1" fmla="*/ 5890 w 5890"/>
              <a:gd name="T2" fmla="*/ 0 w 5890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5890">
                <a:moveTo>
                  <a:pt x="0" y="0"/>
                </a:moveTo>
                <a:lnTo>
                  <a:pt x="589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5" name="Rectangle 22">
            <a:extLst>
              <a:ext uri="{FF2B5EF4-FFF2-40B4-BE49-F238E27FC236}">
                <a16:creationId xmlns:a16="http://schemas.microsoft.com/office/drawing/2014/main" id="{4BD2B93D-A401-8608-BC06-062E457D8862}"/>
              </a:ext>
            </a:extLst>
          </p:cNvPr>
          <p:cNvSpPr>
            <a:spLocks noChangeArrowheads="1"/>
          </p:cNvSpPr>
          <p:nvPr/>
        </p:nvSpPr>
        <p:spPr>
          <a:xfrm>
            <a:off x="696912" y="958056"/>
            <a:ext cx="2882199" cy="110799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0" marR="0" lvl="0" indent="0" algn="l" defTabSz="9144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0" lang="ko-KR" altLang="en-US" sz="7200" b="0" i="0" u="none" strike="noStrike" cap="none" normalizeH="0" baseline="0" dirty="0">
                <a:solidFill>
                  <a:schemeClr val="tx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</a:t>
            </a:r>
            <a:r>
              <a:rPr kumimoji="0" lang="en-US" altLang="ko-KR" sz="7200" b="0" i="0" u="none" strike="noStrike" cap="none" normalizeH="0" baseline="0" dirty="0">
                <a:solidFill>
                  <a:schemeClr val="tx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3.</a:t>
            </a:r>
            <a:endParaRPr kumimoji="0" lang="ko-KR" altLang="ko-KR" sz="7200" b="0" i="0" u="none" strike="noStrike" cap="none" normalizeH="0" baseline="0" dirty="0">
              <a:solidFill>
                <a:schemeClr val="tx1"/>
              </a:solidFill>
              <a:effectLst/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7" name="Rectangle 23">
            <a:extLst>
              <a:ext uri="{FF2B5EF4-FFF2-40B4-BE49-F238E27FC236}">
                <a16:creationId xmlns:a16="http://schemas.microsoft.com/office/drawing/2014/main" id="{C849EA9E-1ECE-3272-9DC4-628D0E2DDA51}"/>
              </a:ext>
            </a:extLst>
          </p:cNvPr>
          <p:cNvSpPr>
            <a:spLocks noChangeArrowheads="1"/>
          </p:cNvSpPr>
          <p:nvPr/>
        </p:nvSpPr>
        <p:spPr>
          <a:xfrm>
            <a:off x="725169" y="2638950"/>
            <a:ext cx="12421798" cy="73866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>
              <a:defRPr/>
            </a:pPr>
            <a:r>
              <a:rPr lang="en-US" altLang="ko-KR" sz="4800" dirty="0">
                <a:latin typeface="나눔스퀘어 ExtraBold"/>
                <a:ea typeface="나눔스퀘어 ExtraBold"/>
              </a:rPr>
              <a:t>Clamping Circuit </a:t>
            </a:r>
            <a:r>
              <a:rPr lang="ko-KR" altLang="en-US" sz="4800" dirty="0">
                <a:latin typeface="나눔스퀘어 ExtraBold"/>
                <a:ea typeface="나눔스퀘어 ExtraBold"/>
              </a:rPr>
              <a:t>설계 및 시뮬레이션 결과 비교</a:t>
            </a:r>
            <a:endParaRPr lang="ko-KR" altLang="ko-KR" sz="4800" dirty="0">
              <a:latin typeface="나눔스퀘어 ExtraBold"/>
              <a:ea typeface="나눔스퀘어 ExtraBold"/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396B6EE8-B7E1-A300-8225-C39745F01760}"/>
              </a:ext>
            </a:extLst>
          </p:cNvPr>
          <p:cNvSpPr>
            <a:spLocks noChangeArrowheads="1"/>
          </p:cNvSpPr>
          <p:nvPr/>
        </p:nvSpPr>
        <p:spPr>
          <a:xfrm>
            <a:off x="-46038" y="-23813"/>
            <a:ext cx="28916312" cy="85725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6" name="Line 25">
            <a:extLst>
              <a:ext uri="{FF2B5EF4-FFF2-40B4-BE49-F238E27FC236}">
                <a16:creationId xmlns:a16="http://schemas.microsoft.com/office/drawing/2014/main" id="{82F8793E-7868-F763-E0AD-309AC8F2FB39}"/>
              </a:ext>
            </a:extLst>
          </p:cNvPr>
          <p:cNvSpPr>
            <a:spLocks noChangeShapeType="1"/>
          </p:cNvSpPr>
          <p:nvPr/>
        </p:nvSpPr>
        <p:spPr>
          <a:xfrm>
            <a:off x="671512" y="2268537"/>
            <a:ext cx="21993224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8CD196D1-EA0E-84C0-18A3-6EF80BB52DD4}"/>
              </a:ext>
            </a:extLst>
          </p:cNvPr>
          <p:cNvSpPr>
            <a:spLocks noChangeArrowheads="1"/>
          </p:cNvSpPr>
          <p:nvPr/>
        </p:nvSpPr>
        <p:spPr>
          <a:xfrm>
            <a:off x="26018532" y="-23813"/>
            <a:ext cx="2851744" cy="16292513"/>
          </a:xfrm>
          <a:prstGeom prst="rect">
            <a:avLst/>
          </a:prstGeom>
          <a:solidFill>
            <a:srgbClr val="083D76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AC0558D-835A-1173-492B-571BD4C63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5937" y="3761201"/>
            <a:ext cx="16597871" cy="11065247"/>
          </a:xfrm>
          <a:prstGeom prst="rect">
            <a:avLst/>
          </a:prstGeom>
        </p:spPr>
      </p:pic>
      <p:sp>
        <p:nvSpPr>
          <p:cNvPr id="10" name="Rectangle 23">
            <a:extLst>
              <a:ext uri="{FF2B5EF4-FFF2-40B4-BE49-F238E27FC236}">
                <a16:creationId xmlns:a16="http://schemas.microsoft.com/office/drawing/2014/main" id="{6B9B075A-BF70-FAD5-33EC-905B56618559}"/>
              </a:ext>
            </a:extLst>
          </p:cNvPr>
          <p:cNvSpPr>
            <a:spLocks noChangeArrowheads="1"/>
          </p:cNvSpPr>
          <p:nvPr/>
        </p:nvSpPr>
        <p:spPr>
          <a:xfrm>
            <a:off x="7157025" y="14994591"/>
            <a:ext cx="5855694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 algn="ctr">
              <a:defRPr/>
            </a:pPr>
            <a:r>
              <a:rPr lang="en-US" altLang="ko-KR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Figure 8 &gt; Clamping Circuit</a:t>
            </a:r>
          </a:p>
        </p:txBody>
      </p:sp>
      <p:sp>
        <p:nvSpPr>
          <p:cNvPr id="11" name="Rectangle 23">
            <a:extLst>
              <a:ext uri="{FF2B5EF4-FFF2-40B4-BE49-F238E27FC236}">
                <a16:creationId xmlns:a16="http://schemas.microsoft.com/office/drawing/2014/main" id="{EB3D2CC8-66CA-091E-91F9-9DF7BC6450C7}"/>
              </a:ext>
            </a:extLst>
          </p:cNvPr>
          <p:cNvSpPr>
            <a:spLocks noChangeArrowheads="1"/>
          </p:cNvSpPr>
          <p:nvPr/>
        </p:nvSpPr>
        <p:spPr>
          <a:xfrm>
            <a:off x="15959137" y="3934590"/>
            <a:ext cx="9448800" cy="17081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>
              <a:defRPr/>
            </a:pPr>
            <a:r>
              <a:rPr lang="en-US" altLang="ko-KR" sz="3700" b="1" dirty="0">
                <a:latin typeface="나눔스퀘어 ExtraBold"/>
                <a:ea typeface="나눔스퀘어 ExtraBold"/>
              </a:rPr>
              <a:t>VCC : DC</a:t>
            </a:r>
            <a:r>
              <a:rPr lang="ko-KR" altLang="en-US" sz="3700" b="1" dirty="0">
                <a:latin typeface="나눔스퀘어 ExtraBold"/>
                <a:ea typeface="나눔스퀘어 ExtraBold"/>
              </a:rPr>
              <a:t> </a:t>
            </a:r>
            <a:r>
              <a:rPr lang="en-US" altLang="ko-KR" sz="3700" b="1" dirty="0">
                <a:latin typeface="나눔스퀘어 ExtraBold"/>
                <a:ea typeface="나눔스퀘어 ExtraBold"/>
              </a:rPr>
              <a:t>5V </a:t>
            </a:r>
            <a:r>
              <a:rPr lang="ko-KR" altLang="en-US" sz="3700" b="1" dirty="0">
                <a:latin typeface="나눔스퀘어 ExtraBold"/>
                <a:ea typeface="나눔스퀘어 ExtraBold"/>
              </a:rPr>
              <a:t>인가</a:t>
            </a:r>
            <a:endParaRPr lang="en-US" altLang="ko-KR" sz="3700" b="1" dirty="0">
              <a:latin typeface="나눔스퀘어 ExtraBold"/>
              <a:ea typeface="나눔스퀘어 ExtraBold"/>
            </a:endParaRPr>
          </a:p>
          <a:p>
            <a:pPr lvl="0">
              <a:defRPr/>
            </a:pPr>
            <a:r>
              <a:rPr lang="en-US" altLang="ko-KR" sz="3700" b="1" dirty="0">
                <a:latin typeface="나눔스퀘어 ExtraBold"/>
                <a:ea typeface="나눔스퀘어 ExtraBold"/>
              </a:rPr>
              <a:t>IR_OUT : </a:t>
            </a:r>
            <a:r>
              <a:rPr lang="ko-KR" altLang="en-US" sz="3700" b="1" dirty="0">
                <a:latin typeface="나눔스퀘어 ExtraBold"/>
                <a:ea typeface="나눔스퀘어 ExtraBold"/>
              </a:rPr>
              <a:t>진폭 </a:t>
            </a:r>
            <a:r>
              <a:rPr lang="en-US" altLang="ko-KR" sz="3700" b="1" dirty="0">
                <a:latin typeface="나눔스퀘어 ExtraBold"/>
                <a:ea typeface="나눔스퀘어 ExtraBold"/>
              </a:rPr>
              <a:t>8V 60Hz </a:t>
            </a:r>
            <a:r>
              <a:rPr lang="ko-KR" altLang="en-US" sz="3700" b="1" dirty="0">
                <a:latin typeface="나눔스퀘어 ExtraBold"/>
                <a:ea typeface="나눔스퀘어 ExtraBold"/>
              </a:rPr>
              <a:t>인가</a:t>
            </a:r>
            <a:endParaRPr lang="en-US" altLang="ko-KR" sz="3700" b="1" dirty="0">
              <a:latin typeface="나눔스퀘어 ExtraBold"/>
              <a:ea typeface="나눔스퀘어 ExtraBold"/>
            </a:endParaRPr>
          </a:p>
          <a:p>
            <a:pPr lvl="0">
              <a:defRPr/>
            </a:pPr>
            <a:r>
              <a:rPr lang="ko-KR" altLang="en-US" sz="3700" b="1" dirty="0">
                <a:latin typeface="나눔스퀘어 ExtraBold"/>
                <a:ea typeface="나눔스퀘어 ExtraBold"/>
              </a:rPr>
              <a:t>회로 구성 </a:t>
            </a:r>
            <a:r>
              <a:rPr lang="en-US" altLang="ko-KR" sz="3700" b="1" dirty="0">
                <a:latin typeface="나눔스퀘어 ExtraBold"/>
                <a:ea typeface="나눔스퀘어 ExtraBold"/>
              </a:rPr>
              <a:t>:2Diode </a:t>
            </a:r>
            <a:r>
              <a:rPr lang="ko-KR" altLang="en-US" sz="3700" b="1" dirty="0">
                <a:latin typeface="나눔스퀘어 ExtraBold"/>
                <a:ea typeface="나눔스퀘어 ExtraBold"/>
              </a:rPr>
              <a:t>형태의 </a:t>
            </a:r>
            <a:r>
              <a:rPr lang="ko-KR" altLang="en-US" sz="3700" b="1" dirty="0" err="1">
                <a:latin typeface="나눔스퀘어 ExtraBold"/>
                <a:ea typeface="나눔스퀘어 ExtraBold"/>
              </a:rPr>
              <a:t>쇼트키</a:t>
            </a:r>
            <a:r>
              <a:rPr lang="ko-KR" altLang="en-US" sz="3700" b="1" dirty="0">
                <a:latin typeface="나눔스퀘어 ExtraBold"/>
                <a:ea typeface="나눔스퀘어 ExtraBold"/>
              </a:rPr>
              <a:t> 다이오드 사용</a:t>
            </a:r>
            <a:endParaRPr lang="en-US" altLang="ko-KR" sz="3700" b="1" dirty="0">
              <a:latin typeface="나눔스퀘어 ExtraBold"/>
              <a:ea typeface="나눔스퀘어 ExtraBold"/>
            </a:endParaRPr>
          </a:p>
        </p:txBody>
      </p:sp>
      <p:sp>
        <p:nvSpPr>
          <p:cNvPr id="12" name="Rectangle 23">
            <a:extLst>
              <a:ext uri="{FF2B5EF4-FFF2-40B4-BE49-F238E27FC236}">
                <a16:creationId xmlns:a16="http://schemas.microsoft.com/office/drawing/2014/main" id="{02348E67-F585-C2F7-58C7-696AFCD2FD90}"/>
              </a:ext>
            </a:extLst>
          </p:cNvPr>
          <p:cNvSpPr>
            <a:spLocks noChangeArrowheads="1"/>
          </p:cNvSpPr>
          <p:nvPr/>
        </p:nvSpPr>
        <p:spPr>
          <a:xfrm>
            <a:off x="15959137" y="5871725"/>
            <a:ext cx="9753600" cy="22775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>
              <a:defRPr/>
            </a:pPr>
            <a:r>
              <a:rPr lang="ko-KR" altLang="en-US" sz="3700" b="1" dirty="0" err="1">
                <a:latin typeface="나눔스퀘어 ExtraBold"/>
                <a:ea typeface="나눔스퀘어 ExtraBold"/>
              </a:rPr>
              <a:t>쇼트키</a:t>
            </a:r>
            <a:r>
              <a:rPr lang="ko-KR" altLang="en-US" sz="3700" b="1" dirty="0">
                <a:latin typeface="나눔스퀘어 ExtraBold"/>
                <a:ea typeface="나눔스퀘어 ExtraBold"/>
              </a:rPr>
              <a:t> 다이오드 </a:t>
            </a:r>
            <a:r>
              <a:rPr lang="en-US" altLang="ko-KR" sz="3700" b="1" dirty="0">
                <a:latin typeface="나눔스퀘어 ExtraBold"/>
                <a:ea typeface="나눔스퀘어 ExtraBold"/>
              </a:rPr>
              <a:t>: </a:t>
            </a: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BAS40-04</a:t>
            </a:r>
          </a:p>
          <a:p>
            <a:pPr lvl="0">
              <a:defRPr/>
            </a:pP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VF = 1V</a:t>
            </a:r>
            <a:r>
              <a:rPr lang="ko-KR" altLang="en-US" sz="3700" b="1" dirty="0">
                <a:latin typeface="나눔스퀘어 ExtraBold"/>
                <a:ea typeface="나눔스퀘어 ExtraBold"/>
              </a:rPr>
              <a:t>이기에 </a:t>
            </a: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VCC</a:t>
            </a:r>
            <a:r>
              <a:rPr lang="ko-KR" altLang="en-US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에 </a:t>
            </a: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5V</a:t>
            </a:r>
            <a:r>
              <a:rPr lang="ko-KR" altLang="en-US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 인가 </a:t>
            </a:r>
            <a:endParaRPr lang="en-US" altLang="ko-KR" sz="3700" b="1" dirty="0">
              <a:solidFill>
                <a:srgbClr val="FF0000"/>
              </a:solidFill>
              <a:latin typeface="나눔스퀘어 ExtraBold"/>
              <a:ea typeface="나눔스퀘어 ExtraBold"/>
            </a:endParaRPr>
          </a:p>
          <a:p>
            <a:pPr lvl="0">
              <a:defRPr/>
            </a:pPr>
            <a:r>
              <a:rPr lang="en-US" altLang="ko-KR" sz="3700" b="1" dirty="0">
                <a:latin typeface="나눔스퀘어 ExtraBold"/>
                <a:ea typeface="나눔스퀘어 ExtraBold"/>
              </a:rPr>
              <a:t>ADC</a:t>
            </a:r>
            <a:r>
              <a:rPr lang="ko-KR" altLang="en-US" sz="3700" b="1" dirty="0">
                <a:latin typeface="나눔스퀘어 ExtraBold"/>
                <a:ea typeface="나눔스퀘어 ExtraBold"/>
              </a:rPr>
              <a:t>의 </a:t>
            </a:r>
            <a:r>
              <a:rPr lang="ko-KR" altLang="en-US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최대 허용 전압인 </a:t>
            </a: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-1~6V</a:t>
            </a:r>
            <a:r>
              <a:rPr lang="en-US" altLang="ko-KR" sz="3700" b="1" dirty="0">
                <a:latin typeface="나눔스퀘어 ExtraBold"/>
                <a:ea typeface="나눔스퀘어 ExtraBold"/>
              </a:rPr>
              <a:t> </a:t>
            </a:r>
            <a:r>
              <a:rPr lang="ko-KR" altLang="en-US" sz="3700" b="1" dirty="0">
                <a:latin typeface="나눔스퀘어 ExtraBold"/>
                <a:ea typeface="나눔스퀘어 ExtraBold"/>
              </a:rPr>
              <a:t>의 범위 내에서만 출력이 나오게 설계 진행</a:t>
            </a:r>
            <a:endParaRPr lang="en-US" altLang="ko-KR" sz="3700" b="1" dirty="0">
              <a:latin typeface="나눔스퀘어 ExtraBold"/>
              <a:ea typeface="나눔스퀘어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86726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C6C1A8-3C90-688F-C0B1-807FB7ADB1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reeform 24">
            <a:extLst>
              <a:ext uri="{FF2B5EF4-FFF2-40B4-BE49-F238E27FC236}">
                <a16:creationId xmlns:a16="http://schemas.microsoft.com/office/drawing/2014/main" id="{52C43510-5991-469F-55AA-0DE7C247686F}"/>
              </a:ext>
            </a:extLst>
          </p:cNvPr>
          <p:cNvSpPr/>
          <p:nvPr/>
        </p:nvSpPr>
        <p:spPr>
          <a:xfrm>
            <a:off x="2652712" y="3359150"/>
            <a:ext cx="9350375" cy="0"/>
          </a:xfrm>
          <a:custGeom>
            <a:avLst/>
            <a:gdLst>
              <a:gd name="T0" fmla="*/ 0 w 5890"/>
              <a:gd name="T1" fmla="*/ 5890 w 5890"/>
              <a:gd name="T2" fmla="*/ 0 w 5890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5890">
                <a:moveTo>
                  <a:pt x="0" y="0"/>
                </a:moveTo>
                <a:lnTo>
                  <a:pt x="589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5" name="Rectangle 22">
            <a:extLst>
              <a:ext uri="{FF2B5EF4-FFF2-40B4-BE49-F238E27FC236}">
                <a16:creationId xmlns:a16="http://schemas.microsoft.com/office/drawing/2014/main" id="{476C7622-782A-55E1-BAE4-10688B946512}"/>
              </a:ext>
            </a:extLst>
          </p:cNvPr>
          <p:cNvSpPr>
            <a:spLocks noChangeArrowheads="1"/>
          </p:cNvSpPr>
          <p:nvPr/>
        </p:nvSpPr>
        <p:spPr>
          <a:xfrm>
            <a:off x="696912" y="958056"/>
            <a:ext cx="2882199" cy="110799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0" marR="0" lvl="0" indent="0" algn="l" defTabSz="9144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0" lang="ko-KR" altLang="en-US" sz="7200" b="0" i="0" u="none" strike="noStrike" cap="none" normalizeH="0" baseline="0" dirty="0">
                <a:solidFill>
                  <a:schemeClr val="tx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</a:t>
            </a:r>
            <a:r>
              <a:rPr kumimoji="0" lang="en-US" altLang="ko-KR" sz="7200" b="0" i="0" u="none" strike="noStrike" cap="none" normalizeH="0" baseline="0" dirty="0">
                <a:solidFill>
                  <a:schemeClr val="tx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3.</a:t>
            </a:r>
            <a:endParaRPr kumimoji="0" lang="ko-KR" altLang="ko-KR" sz="7200" b="0" i="0" u="none" strike="noStrike" cap="none" normalizeH="0" baseline="0" dirty="0">
              <a:solidFill>
                <a:schemeClr val="tx1"/>
              </a:solidFill>
              <a:effectLst/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7" name="Rectangle 23">
            <a:extLst>
              <a:ext uri="{FF2B5EF4-FFF2-40B4-BE49-F238E27FC236}">
                <a16:creationId xmlns:a16="http://schemas.microsoft.com/office/drawing/2014/main" id="{36BE29F9-47C1-C269-6AA5-7C1054C0CBDB}"/>
              </a:ext>
            </a:extLst>
          </p:cNvPr>
          <p:cNvSpPr>
            <a:spLocks noChangeArrowheads="1"/>
          </p:cNvSpPr>
          <p:nvPr/>
        </p:nvSpPr>
        <p:spPr>
          <a:xfrm>
            <a:off x="725169" y="2638950"/>
            <a:ext cx="12421798" cy="73866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>
              <a:defRPr/>
            </a:pPr>
            <a:r>
              <a:rPr lang="en-US" altLang="ko-KR" sz="4800" dirty="0">
                <a:latin typeface="나눔스퀘어 ExtraBold"/>
                <a:ea typeface="나눔스퀘어 ExtraBold"/>
              </a:rPr>
              <a:t>Clamping Circuit </a:t>
            </a:r>
            <a:r>
              <a:rPr lang="ko-KR" altLang="en-US" sz="4800" dirty="0">
                <a:latin typeface="나눔스퀘어 ExtraBold"/>
                <a:ea typeface="나눔스퀘어 ExtraBold"/>
              </a:rPr>
              <a:t>설계 및 시뮬레이션 결과 비교</a:t>
            </a:r>
            <a:endParaRPr lang="ko-KR" altLang="ko-KR" sz="4800" dirty="0">
              <a:latin typeface="나눔스퀘어 ExtraBold"/>
              <a:ea typeface="나눔스퀘어 ExtraBold"/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6986BC1D-0A1B-FF0E-4A13-AE466A4752E5}"/>
              </a:ext>
            </a:extLst>
          </p:cNvPr>
          <p:cNvSpPr>
            <a:spLocks noChangeArrowheads="1"/>
          </p:cNvSpPr>
          <p:nvPr/>
        </p:nvSpPr>
        <p:spPr>
          <a:xfrm>
            <a:off x="-46038" y="-23813"/>
            <a:ext cx="28916312" cy="85725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6" name="Line 25">
            <a:extLst>
              <a:ext uri="{FF2B5EF4-FFF2-40B4-BE49-F238E27FC236}">
                <a16:creationId xmlns:a16="http://schemas.microsoft.com/office/drawing/2014/main" id="{E02850D3-A94D-3BCF-67C8-91208B1962FB}"/>
              </a:ext>
            </a:extLst>
          </p:cNvPr>
          <p:cNvSpPr>
            <a:spLocks noChangeShapeType="1"/>
          </p:cNvSpPr>
          <p:nvPr/>
        </p:nvSpPr>
        <p:spPr>
          <a:xfrm>
            <a:off x="671512" y="2268537"/>
            <a:ext cx="21993224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1C4F3E61-5AAB-9ED7-3C9E-DEB0B8E010D9}"/>
              </a:ext>
            </a:extLst>
          </p:cNvPr>
          <p:cNvSpPr>
            <a:spLocks noChangeArrowheads="1"/>
          </p:cNvSpPr>
          <p:nvPr/>
        </p:nvSpPr>
        <p:spPr>
          <a:xfrm>
            <a:off x="26018532" y="-23813"/>
            <a:ext cx="2851744" cy="16292513"/>
          </a:xfrm>
          <a:prstGeom prst="rect">
            <a:avLst/>
          </a:prstGeom>
          <a:solidFill>
            <a:srgbClr val="083D76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36EDFD1-4164-FCB9-C905-4572E8598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77461"/>
            <a:ext cx="26018532" cy="8793540"/>
          </a:xfrm>
          <a:prstGeom prst="rect">
            <a:avLst/>
          </a:prstGeom>
        </p:spPr>
      </p:pic>
      <p:sp>
        <p:nvSpPr>
          <p:cNvPr id="2" name="Rectangle 23">
            <a:extLst>
              <a:ext uri="{FF2B5EF4-FFF2-40B4-BE49-F238E27FC236}">
                <a16:creationId xmlns:a16="http://schemas.microsoft.com/office/drawing/2014/main" id="{1AAAD991-87D2-C5F7-C461-DADC0CB0008F}"/>
              </a:ext>
            </a:extLst>
          </p:cNvPr>
          <p:cNvSpPr>
            <a:spLocks noChangeArrowheads="1"/>
          </p:cNvSpPr>
          <p:nvPr/>
        </p:nvSpPr>
        <p:spPr>
          <a:xfrm>
            <a:off x="1179192" y="12549709"/>
            <a:ext cx="23542945" cy="28469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>
              <a:defRPr/>
            </a:pP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시뮬레이션 결과</a:t>
            </a:r>
            <a:r>
              <a:rPr lang="en-US" altLang="ko-KR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 : </a:t>
            </a: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출력 파형이 </a:t>
            </a: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-1V ~ 6V </a:t>
            </a:r>
            <a:r>
              <a:rPr lang="ko-KR" altLang="en-US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사이의 값이 출력</a:t>
            </a: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되는 점을 확인</a:t>
            </a:r>
            <a:endParaRPr lang="en-US" altLang="ko-KR" sz="3700" b="1" dirty="0">
              <a:solidFill>
                <a:srgbClr val="000000"/>
              </a:solidFill>
              <a:latin typeface="나눔스퀘어 ExtraBold"/>
              <a:ea typeface="나눔스퀘어 ExtraBold"/>
            </a:endParaRPr>
          </a:p>
          <a:p>
            <a:pPr lvl="0">
              <a:defRPr/>
            </a:pPr>
            <a:endParaRPr lang="en-US" altLang="ko-KR" sz="3700" b="1" dirty="0">
              <a:solidFill>
                <a:srgbClr val="000000"/>
              </a:solidFill>
              <a:latin typeface="나눔스퀘어 ExtraBold"/>
              <a:ea typeface="나눔스퀘어 ExtraBold"/>
            </a:endParaRPr>
          </a:p>
          <a:p>
            <a:pPr lvl="0">
              <a:defRPr/>
            </a:pP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실제 입력 값보다 </a:t>
            </a:r>
            <a:r>
              <a:rPr lang="en-US" altLang="ko-KR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0.5V</a:t>
            </a:r>
            <a:r>
              <a:rPr lang="ko-KR" altLang="en-US" sz="3700" b="1" dirty="0">
                <a:solidFill>
                  <a:srgbClr val="FF0000"/>
                </a:solidFill>
                <a:latin typeface="나눔스퀘어 ExtraBold"/>
                <a:ea typeface="나눔스퀘어 ExtraBold"/>
              </a:rPr>
              <a:t>씩 낮은 값을 출력</a:t>
            </a: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하는 것을 확인 </a:t>
            </a:r>
            <a:r>
              <a:rPr lang="en-US" altLang="ko-KR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(-1V ~ 6V </a:t>
            </a: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최대 허용 전압 내</a:t>
            </a:r>
            <a:r>
              <a:rPr lang="en-US" altLang="ko-KR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)</a:t>
            </a:r>
          </a:p>
          <a:p>
            <a:pPr lvl="0">
              <a:defRPr/>
            </a:pPr>
            <a:endParaRPr lang="en-US" altLang="ko-KR" sz="3700" b="1" dirty="0">
              <a:solidFill>
                <a:srgbClr val="000000"/>
              </a:solidFill>
              <a:latin typeface="나눔스퀘어 ExtraBold"/>
              <a:ea typeface="나눔스퀘어 ExtraBold"/>
            </a:endParaRPr>
          </a:p>
          <a:p>
            <a:pPr lvl="0">
              <a:defRPr/>
            </a:pP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사용 소자 </a:t>
            </a:r>
            <a:r>
              <a:rPr lang="en-US" altLang="ko-KR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: BAS40-04 (2 </a:t>
            </a: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다이오드 형태의 </a:t>
            </a:r>
            <a:r>
              <a:rPr lang="ko-KR" altLang="en-US" sz="3700" b="1" dirty="0" err="1">
                <a:solidFill>
                  <a:srgbClr val="000000"/>
                </a:solidFill>
                <a:latin typeface="나눔스퀘어 ExtraBold"/>
                <a:ea typeface="나눔스퀘어 ExtraBold"/>
              </a:rPr>
              <a:t>쇼트키</a:t>
            </a: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 다이오드를 사용함으로써 </a:t>
            </a:r>
            <a:r>
              <a:rPr lang="en-US" altLang="ko-KR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PCB </a:t>
            </a:r>
            <a:r>
              <a:rPr lang="ko-KR" altLang="en-US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공간 확보 및 가격 다운</a:t>
            </a:r>
            <a:r>
              <a:rPr lang="en-US" altLang="ko-KR" sz="3700" b="1" dirty="0">
                <a:solidFill>
                  <a:srgbClr val="000000"/>
                </a:solidFill>
                <a:latin typeface="나눔스퀘어 ExtraBold"/>
                <a:ea typeface="나눔스퀘어 ExtraBold"/>
              </a:rPr>
              <a:t>)</a:t>
            </a:r>
          </a:p>
        </p:txBody>
      </p:sp>
      <p:sp>
        <p:nvSpPr>
          <p:cNvPr id="3" name="Rectangle 23">
            <a:extLst>
              <a:ext uri="{FF2B5EF4-FFF2-40B4-BE49-F238E27FC236}">
                <a16:creationId xmlns:a16="http://schemas.microsoft.com/office/drawing/2014/main" id="{FFB37C99-30E7-BE51-28FF-169D16A286FB}"/>
              </a:ext>
            </a:extLst>
          </p:cNvPr>
          <p:cNvSpPr>
            <a:spLocks noChangeArrowheads="1"/>
          </p:cNvSpPr>
          <p:nvPr/>
        </p:nvSpPr>
        <p:spPr>
          <a:xfrm>
            <a:off x="10081419" y="11667952"/>
            <a:ext cx="5855694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 algn="ctr">
              <a:defRPr/>
            </a:pPr>
            <a:r>
              <a:rPr lang="en-US" altLang="ko-KR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Figure 8 &gt; </a:t>
            </a:r>
            <a:r>
              <a:rPr lang="ko-KR" altLang="en-US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시뮬레이션 결과</a:t>
            </a:r>
            <a:endParaRPr lang="en-US" altLang="ko-KR" sz="28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627CD5D-D738-1D3F-ADF5-39C94B8328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55267" y="11016456"/>
            <a:ext cx="3394170" cy="3394170"/>
          </a:xfrm>
          <a:prstGeom prst="rect">
            <a:avLst/>
          </a:prstGeom>
        </p:spPr>
      </p:pic>
      <p:sp>
        <p:nvSpPr>
          <p:cNvPr id="5" name="Rectangle 23">
            <a:extLst>
              <a:ext uri="{FF2B5EF4-FFF2-40B4-BE49-F238E27FC236}">
                <a16:creationId xmlns:a16="http://schemas.microsoft.com/office/drawing/2014/main" id="{8753ABC9-3FC6-F695-7B0B-F1E2478A0552}"/>
              </a:ext>
            </a:extLst>
          </p:cNvPr>
          <p:cNvSpPr>
            <a:spLocks noChangeArrowheads="1"/>
          </p:cNvSpPr>
          <p:nvPr/>
        </p:nvSpPr>
        <p:spPr>
          <a:xfrm>
            <a:off x="19024505" y="14410626"/>
            <a:ext cx="5855694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 algn="ctr">
              <a:defRPr/>
            </a:pPr>
            <a:r>
              <a:rPr lang="en-US" altLang="ko-KR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&lt; Figure 9 &gt; BAS40-04</a:t>
            </a:r>
          </a:p>
        </p:txBody>
      </p:sp>
    </p:spTree>
    <p:extLst>
      <p:ext uri="{BB962C8B-B14F-4D97-AF65-F5344CB8AC3E}">
        <p14:creationId xmlns:p14="http://schemas.microsoft.com/office/powerpoint/2010/main" val="2429746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608</TotalTime>
  <Words>502</Words>
  <Application>Microsoft Office PowerPoint</Application>
  <PresentationFormat>사용자 지정</PresentationFormat>
  <Paragraphs>113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나눔고딕 ExtraBold</vt:lpstr>
      <vt:lpstr>나눔스퀘어</vt:lpstr>
      <vt:lpstr>나눔스퀘어 Bold</vt:lpstr>
      <vt:lpstr>나눔스퀘어 ExtraBold</vt:lpstr>
      <vt:lpstr>맑은 고딕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Caleb SHIN</cp:lastModifiedBy>
  <cp:revision>272</cp:revision>
  <dcterms:created xsi:type="dcterms:W3CDTF">2006-08-16T00:00:00Z</dcterms:created>
  <dcterms:modified xsi:type="dcterms:W3CDTF">2025-08-12T14:29:09Z</dcterms:modified>
  <cp:version/>
</cp:coreProperties>
</file>

<file path=docProps/thumbnail.jpeg>
</file>